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4D1"/>
    <a:srgbClr val="FFECAF"/>
    <a:srgbClr val="FFCC99"/>
    <a:srgbClr val="DEBDFF"/>
    <a:srgbClr val="FFCCFF"/>
    <a:srgbClr val="CC99FF"/>
    <a:srgbClr val="FF99FF"/>
    <a:srgbClr val="CCCCFF"/>
    <a:srgbClr val="CC00CC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F9EB-A4BC-447E-87D2-E9DFA2C63A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03BE23-C357-48EB-8229-B81628EDAA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B183E-B257-40C6-82FF-B4CBB93DA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2577C-1629-4515-8B1B-637116E8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B6130-CC9B-4CBA-B001-A972A3C7E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409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A82FE-1EC7-4F1E-81F9-FF60EACB1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DDA8A9-127A-4B22-9475-8660E31C4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4348E-3B6C-465C-A5CA-BA74F7B6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182FF-6E21-4ECE-B6BD-694B7A848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D5345-B345-4877-A7C4-5877FFF5E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331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9BA86F-A0D1-4564-B3CD-76D6FBB3B9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ECD330-6A38-4705-87AF-C7B2E354C4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D0F6A-3F87-4DB1-81C5-1B5744DAA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BB9EA-5944-4825-A34F-98B910EF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2C415-16FB-48E3-9E1A-8972890CA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54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7AD73-4342-4408-B4AE-31AB2741D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7CDF4-9D36-4044-8903-9AB8169BC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76042-B0FB-42D1-BA9B-BA3D467AC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40EEC-1107-41E5-B9CA-93E89EF00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46FAC-1A0F-4D98-AE42-EAD682C57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32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2C855-5161-42BB-AE16-6E653E985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FB166E-1CCC-4B79-81C0-B62BB8CE2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A195D-3FF6-4C5D-93EB-52F82A791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DF8E9-ADFF-4C96-A5AF-D0A5B7F48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F02C2-6608-4152-AEDE-44B8C27C4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8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A8B7B-9A30-4477-B3EC-9AD3995F5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435D3-3F63-4554-A4BE-7BE1A2D30C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32648A-6904-40B8-86F7-5B4D5B10F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661A86-6B6F-4F47-B921-1FB190677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ED9475-1405-47DE-B51A-D2C440DE6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D12A5-E9C8-42E1-8D4A-BE0FF09EE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75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C9D47-295B-4729-BE52-D14FA9907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59F3B-9490-499F-A5B8-9300B9A28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023508-687D-47D2-A3D6-5F02E7FFFC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9EDDAC-DFA2-4000-B3A0-0FDFCCC3A3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D30297-03CD-4C26-98C0-DC77BABE12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0F2A5C-F1DC-4847-B44B-D48CA52A9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81C69E-9B0D-41BD-94A7-BF0557888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2A5C5D-856A-43C9-9B55-773B8E99F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0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76F9B-A9D8-41D2-A9BA-E1919BAC4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8B4BA4-9FB3-4BE5-BCB8-7F241EDBC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31BFDD-C998-4E25-B1E7-F98C85258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0B657A-A1CF-4946-9FAD-059DE5223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15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09EA9B-D1B9-4469-AE75-5FA8D45CE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0E9242-251D-4666-A642-0E6C1F85C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7DA89C-5E6C-4DE3-9C0F-C58FB553A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25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7A30E-7AD1-4CE4-97E2-2773918B0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A7B3F-D5FE-41F5-BB79-BC92CCED1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F2CF03-318B-4E8F-A39A-15457C6BC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B9238-A5D2-48E5-BF8F-6DB18A662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2EAE4-F474-468C-B67E-A2626B8E0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EF39D-DCCC-4323-9339-3AE9B2E33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11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E43E4-0D6F-4036-B5F3-8FBE443E7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F242B0-2106-44BA-9D79-1218013C00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9BA7FB-BA67-4219-9AA4-65D56580F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D9C1A-5C51-4ABE-9A16-3BE1044CE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758C3-9C4C-42D2-9CAB-BF2C367CE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B020A-CDF7-454E-85D8-EA71D265E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58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E400C8-56F5-4C12-B775-1670ECAA1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762E6F-0D50-4CAB-B449-ACA7DE408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86283-DA6C-4CD2-87C6-F9008E586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BD0F2-FF24-4C39-BCC6-930E96029B7C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858E8-86C6-4E3F-9FFE-DD43675EF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4DBC9-B0E2-454F-A5FE-3697AA68E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76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2">
            <a:extLst>
              <a:ext uri="{FF2B5EF4-FFF2-40B4-BE49-F238E27FC236}">
                <a16:creationId xmlns:a16="http://schemas.microsoft.com/office/drawing/2014/main" id="{608374BD-876D-424C-9291-E6DA0EF92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754" y="177010"/>
            <a:ext cx="11429330" cy="911074"/>
          </a:xfrm>
          <a:prstGeom prst="rect">
            <a:avLst/>
          </a:prstGeom>
          <a:solidFill>
            <a:srgbClr val="FFF4D1"/>
          </a:solidFill>
          <a:ln w="76200">
            <a:solidFill>
              <a:srgbClr val="7030A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endParaRPr lang="en-GB" sz="1200" b="1" dirty="0">
              <a:effectLst/>
              <a:latin typeface="XCCW Joined 12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600" b="1" dirty="0">
                <a:effectLst/>
                <a:latin typeface="XCCW Joined 12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Year 2   Computing &amp; ICT Knowledge Organiser Autumn 1</a:t>
            </a:r>
          </a:p>
          <a:p>
            <a:pPr algn="ctr"/>
            <a:r>
              <a:rPr lang="en-GB" sz="1600" b="1" dirty="0">
                <a:latin typeface="XCCW Joined 12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Computer Systems &amp; Networks – IT Around Us</a:t>
            </a:r>
            <a:endParaRPr lang="en-GB" sz="1600" b="1" dirty="0">
              <a:effectLst/>
              <a:latin typeface="XCCW Joined 12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 descr="glenmere_logo_colour">
            <a:extLst>
              <a:ext uri="{FF2B5EF4-FFF2-40B4-BE49-F238E27FC236}">
                <a16:creationId xmlns:a16="http://schemas.microsoft.com/office/drawing/2014/main" id="{92DC9B44-7E7F-472C-A00F-5DEB6291A10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9011" y="213250"/>
            <a:ext cx="1010887" cy="83859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D95D47C-5255-49E6-9109-4986ACBD6B68}"/>
              </a:ext>
            </a:extLst>
          </p:cNvPr>
          <p:cNvSpPr/>
          <p:nvPr/>
        </p:nvSpPr>
        <p:spPr>
          <a:xfrm>
            <a:off x="932445" y="1169040"/>
            <a:ext cx="4572007" cy="883699"/>
          </a:xfrm>
          <a:prstGeom prst="roundRect">
            <a:avLst/>
          </a:prstGeom>
          <a:solidFill>
            <a:srgbClr val="FFF4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r>
              <a:rPr lang="en-GB" sz="1050" b="1" dirty="0">
                <a:solidFill>
                  <a:schemeClr val="tx1"/>
                </a:solidFill>
              </a:rPr>
              <a:t>What is IT?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</a:rPr>
              <a:t>computers have different parts, which we control to use the computer in different ways. For example, buttons, keys, etc.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</a:rPr>
              <a:t> Computers also have different ways of letting us know what is happening. For example, screens, lights, and sound.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7C951DB-04D4-4E9B-BCBD-DD2045084014}"/>
              </a:ext>
            </a:extLst>
          </p:cNvPr>
          <p:cNvSpPr/>
          <p:nvPr/>
        </p:nvSpPr>
        <p:spPr>
          <a:xfrm>
            <a:off x="912262" y="2160444"/>
            <a:ext cx="4592190" cy="882094"/>
          </a:xfrm>
          <a:prstGeom prst="roundRect">
            <a:avLst/>
          </a:prstGeom>
          <a:solidFill>
            <a:srgbClr val="FFF4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2</a:t>
            </a:r>
            <a:r>
              <a:rPr lang="en-GB" sz="1200" dirty="0">
                <a:solidFill>
                  <a:schemeClr val="tx1"/>
                </a:solidFill>
              </a:rPr>
              <a:t>. </a:t>
            </a:r>
            <a:r>
              <a:rPr lang="en-GB" sz="1200" b="1" dirty="0">
                <a:solidFill>
                  <a:schemeClr val="tx1"/>
                </a:solidFill>
              </a:rPr>
              <a:t>IT in schools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  <a:ea typeface="Quicksand"/>
                <a:cs typeface="Quicksand"/>
                <a:sym typeface="Quicksand"/>
              </a:rPr>
              <a:t>Photocopier, digital camera, </a:t>
            </a:r>
            <a:r>
              <a:rPr lang="en-GB" sz="1200" dirty="0" err="1">
                <a:solidFill>
                  <a:schemeClr val="tx1"/>
                </a:solidFill>
                <a:ea typeface="Quicksand"/>
                <a:cs typeface="Quicksand"/>
                <a:sym typeface="Quicksand"/>
              </a:rPr>
              <a:t>Ipad</a:t>
            </a:r>
            <a:r>
              <a:rPr lang="en-GB" sz="1200" dirty="0">
                <a:solidFill>
                  <a:schemeClr val="tx1"/>
                </a:solidFill>
                <a:ea typeface="Quicksand"/>
                <a:cs typeface="Quicksand"/>
                <a:sym typeface="Quicksand"/>
              </a:rPr>
              <a:t>, projector are all examples of IT.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0C93A07-850D-46ED-96DB-0392EBCA854D}"/>
              </a:ext>
            </a:extLst>
          </p:cNvPr>
          <p:cNvSpPr/>
          <p:nvPr/>
        </p:nvSpPr>
        <p:spPr>
          <a:xfrm>
            <a:off x="932445" y="3125945"/>
            <a:ext cx="4576149" cy="774854"/>
          </a:xfrm>
          <a:prstGeom prst="roundRect">
            <a:avLst/>
          </a:prstGeom>
          <a:solidFill>
            <a:srgbClr val="FFF4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100" dirty="0">
                <a:solidFill>
                  <a:schemeClr val="tx1"/>
                </a:solidFill>
              </a:rPr>
              <a:t>3. </a:t>
            </a:r>
            <a:r>
              <a:rPr lang="en-GB" sz="1100" b="1" dirty="0">
                <a:solidFill>
                  <a:schemeClr val="tx1"/>
                </a:solidFill>
              </a:rPr>
              <a:t>IT in the world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Barcode scanner, tills, bank card, chip and PIN card reader, </a:t>
            </a:r>
          </a:p>
          <a:p>
            <a:pPr lvl="0"/>
            <a:r>
              <a:rPr lang="en-GB" sz="1100" dirty="0">
                <a:solidFill>
                  <a:schemeClr val="tx1"/>
                </a:solidFill>
              </a:rPr>
              <a:t>Traffic light, crossing button, crossing signal </a:t>
            </a:r>
            <a:r>
              <a:rPr lang="en-GB" sz="1100" dirty="0" err="1">
                <a:solidFill>
                  <a:schemeClr val="tx1"/>
                </a:solidFill>
              </a:rPr>
              <a:t>aare</a:t>
            </a:r>
            <a:r>
              <a:rPr lang="en-GB" sz="1100" dirty="0">
                <a:solidFill>
                  <a:schemeClr val="tx1"/>
                </a:solidFill>
              </a:rPr>
              <a:t> examples of technology in the world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E113E08-5C9A-47D2-A8B0-A0554039A121}"/>
              </a:ext>
            </a:extLst>
          </p:cNvPr>
          <p:cNvSpPr/>
          <p:nvPr/>
        </p:nvSpPr>
        <p:spPr>
          <a:xfrm>
            <a:off x="932444" y="3975000"/>
            <a:ext cx="4572007" cy="858261"/>
          </a:xfrm>
          <a:prstGeom prst="roundRect">
            <a:avLst/>
          </a:prstGeom>
          <a:solidFill>
            <a:srgbClr val="FFF4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b="1" dirty="0">
                <a:solidFill>
                  <a:schemeClr val="tx1"/>
                </a:solidFill>
              </a:rPr>
              <a:t>4. The benefits of IT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Computers can read barcodes very quickly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barcodes are scanned at the till, then a beep sounds, and the price appears on a display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A568162-D5F6-4462-BCD2-0FEC6331B4E6}"/>
              </a:ext>
            </a:extLst>
          </p:cNvPr>
          <p:cNvSpPr/>
          <p:nvPr/>
        </p:nvSpPr>
        <p:spPr>
          <a:xfrm>
            <a:off x="946483" y="4914106"/>
            <a:ext cx="4557968" cy="774854"/>
          </a:xfrm>
          <a:prstGeom prst="roundRect">
            <a:avLst/>
          </a:prstGeom>
          <a:solidFill>
            <a:srgbClr val="FFF4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b="1" dirty="0">
                <a:solidFill>
                  <a:schemeClr val="tx1"/>
                </a:solidFill>
              </a:rPr>
              <a:t>5. Using IT safely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We have rules for IT to, Keep us safe, letting us see appropriate content due to watershed or age ratings on games, to stop devices not getting broken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BEFEC20-387C-4CBC-A2D1-041671D3B2C9}"/>
              </a:ext>
            </a:extLst>
          </p:cNvPr>
          <p:cNvSpPr/>
          <p:nvPr/>
        </p:nvSpPr>
        <p:spPr>
          <a:xfrm>
            <a:off x="946483" y="5807907"/>
            <a:ext cx="4557967" cy="774854"/>
          </a:xfrm>
          <a:prstGeom prst="roundRect">
            <a:avLst/>
          </a:prstGeom>
          <a:solidFill>
            <a:srgbClr val="FFF4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b="1" dirty="0">
                <a:solidFill>
                  <a:schemeClr val="tx1"/>
                </a:solidFill>
              </a:rPr>
              <a:t>6. Using IT in different ways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We play games, watch or create videos, create pictures using 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Being mindful using IT is about the amount of time that a learner spends online</a:t>
            </a:r>
            <a:endParaRPr lang="en-GB" sz="1100" b="1" dirty="0">
              <a:solidFill>
                <a:schemeClr val="tx1"/>
              </a:solidFill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A60ADD42-90B3-4343-8991-651C45F97F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470889"/>
              </p:ext>
            </p:extLst>
          </p:nvPr>
        </p:nvGraphicFramePr>
        <p:xfrm>
          <a:off x="5551966" y="1279078"/>
          <a:ext cx="4726772" cy="5459047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1487507">
                  <a:extLst>
                    <a:ext uri="{9D8B030D-6E8A-4147-A177-3AD203B41FA5}">
                      <a16:colId xmlns:a16="http://schemas.microsoft.com/office/drawing/2014/main" val="198306764"/>
                    </a:ext>
                  </a:extLst>
                </a:gridCol>
                <a:gridCol w="3239265">
                  <a:extLst>
                    <a:ext uri="{9D8B030D-6E8A-4147-A177-3AD203B41FA5}">
                      <a16:colId xmlns:a16="http://schemas.microsoft.com/office/drawing/2014/main" val="2117846056"/>
                    </a:ext>
                  </a:extLst>
                </a:gridCol>
              </a:tblGrid>
              <a:tr h="28070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Key Vocabulary 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674451"/>
                  </a:ext>
                </a:extLst>
              </a:tr>
              <a:tr h="7943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Computer 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 machine used for working with information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7552064"/>
                  </a:ext>
                </a:extLst>
              </a:tr>
              <a:tr h="561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effectLst/>
                        </a:rPr>
                        <a:t>Device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 piece of equipment that uses technology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5383986"/>
                  </a:ext>
                </a:extLst>
              </a:tr>
              <a:tr h="7943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effectLst/>
                        </a:rPr>
                        <a:t>Barcode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image that uses lines of different thicknesses to represent information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1519695"/>
                  </a:ext>
                </a:extLst>
              </a:tr>
              <a:tr h="725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Scanner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device that changes images or text into electronic form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0585384"/>
                  </a:ext>
                </a:extLst>
              </a:tr>
              <a:tr h="8421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Communication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act of giving, receiving, and sharing information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9769214"/>
                  </a:ext>
                </a:extLst>
              </a:tr>
              <a:tr h="14035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Appliances 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effectLst/>
                        </a:rPr>
                        <a:t>A 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piece of equipment for making a tool or machine suitable for a special purpose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3563295"/>
                  </a:ext>
                </a:extLst>
              </a:tr>
            </a:tbl>
          </a:graphicData>
        </a:graphic>
      </p:graphicFrame>
      <p:pic>
        <p:nvPicPr>
          <p:cNvPr id="20" name="Picture 1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45" y="269959"/>
            <a:ext cx="987909" cy="761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05" y="1250668"/>
            <a:ext cx="856441" cy="77302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24" y="2225796"/>
            <a:ext cx="856441" cy="77302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58" y="3147139"/>
            <a:ext cx="856441" cy="773021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042" y="5852111"/>
            <a:ext cx="856441" cy="773021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22" y="4975453"/>
            <a:ext cx="856441" cy="77302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23" y="4067468"/>
            <a:ext cx="856441" cy="773021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2A6830CE-7E0B-4482-96BD-609C233FAC5D}"/>
              </a:ext>
            </a:extLst>
          </p:cNvPr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37" b="100000" l="0" r="100000">
                        <a14:foregroundMark x1="19891" y1="88865" x2="67336" y2="17249"/>
                        <a14:foregroundMark x1="23358" y1="98908" x2="44891" y2="81441"/>
                        <a14:foregroundMark x1="23540" y1="98690" x2="19343" y2="98908"/>
                        <a14:foregroundMark x1="19343" y1="98908" x2="18248" y2="93013"/>
                        <a14:foregroundMark x1="18248" y1="93013" x2="24818" y2="80568"/>
                        <a14:foregroundMark x1="27920" y1="73144" x2="65511" y2="21397"/>
                        <a14:foregroundMark x1="28650" y1="70961" x2="48540" y2="40611"/>
                        <a14:foregroundMark x1="48540" y1="40611" x2="57117" y2="30131"/>
                        <a14:foregroundMark x1="57117" y1="30131" x2="71898" y2="13755"/>
                        <a14:foregroundMark x1="71898" y1="13755" x2="81569" y2="5895"/>
                        <a14:foregroundMark x1="81752" y1="5895" x2="87226" y2="6550"/>
                        <a14:foregroundMark x1="87226" y1="6550" x2="86314" y2="20306"/>
                        <a14:foregroundMark x1="85584" y1="19214" x2="82299" y2="11790"/>
                        <a14:foregroundMark x1="84307" y1="22489" x2="69708" y2="50000"/>
                        <a14:foregroundMark x1="75912" y1="39738" x2="96350" y2="43450"/>
                        <a14:foregroundMark x1="96350" y1="43450" x2="99818" y2="45852"/>
                        <a14:foregroundMark x1="98540" y1="47380" x2="93248" y2="48908"/>
                        <a14:foregroundMark x1="93248" y1="48908" x2="47445" y2="53057"/>
                        <a14:foregroundMark x1="47445" y1="53057" x2="4197" y2="48908"/>
                        <a14:foregroundMark x1="4197" y1="48908" x2="0" y2="46943"/>
                        <a14:foregroundMark x1="547" y1="43886" x2="13869" y2="39520"/>
                        <a14:foregroundMark x1="13869" y1="39520" x2="29197" y2="39738"/>
                        <a14:foregroundMark x1="14781" y1="15066" x2="56387" y2="72489"/>
                        <a14:foregroundMark x1="25182" y1="31441" x2="40328" y2="52838"/>
                        <a14:foregroundMark x1="40328" y1="52838" x2="57664" y2="72489"/>
                        <a14:foregroundMark x1="57664" y1="72489" x2="74635" y2="88428"/>
                        <a14:foregroundMark x1="74635" y1="88428" x2="81204" y2="91485"/>
                        <a14:foregroundMark x1="81204" y1="91485" x2="83942" y2="89738"/>
                        <a14:foregroundMark x1="83942" y1="89738" x2="80839" y2="73362"/>
                        <a14:foregroundMark x1="80657" y1="74891" x2="69708" y2="59607"/>
                        <a14:foregroundMark x1="77737" y1="81441" x2="84124" y2="81223"/>
                        <a14:foregroundMark x1="78102" y1="82314" x2="76825" y2="69432"/>
                        <a14:foregroundMark x1="21350" y1="50873" x2="77372" y2="51747"/>
                        <a14:foregroundMark x1="12044" y1="16157" x2="23358" y2="10699"/>
                        <a14:foregroundMark x1="6022" y1="21834" x2="10401" y2="6987"/>
                        <a14:foregroundMark x1="13686" y1="10044" x2="12956" y2="3712"/>
                        <a14:foregroundMark x1="12956" y1="3712" x2="16423" y2="3275"/>
                        <a14:foregroundMark x1="16423" y1="3275" x2="26825" y2="8734"/>
                        <a14:foregroundMark x1="26825" y1="8734" x2="37409" y2="192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2957" y="2525791"/>
            <a:ext cx="1487170" cy="124269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95833832-1E83-4D4A-A0B9-5BF34B6012A1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9933" y="3954356"/>
            <a:ext cx="1784985" cy="1305560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4179E877-5DE1-4921-83AF-F611E880E083}"/>
              </a:ext>
            </a:extLst>
          </p:cNvPr>
          <p:cNvPicPr/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7477" y1="70652" x2="62150" y2="63043"/>
                        <a14:foregroundMark x1="15421" y1="70652" x2="47664" y2="440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476" y="1331347"/>
            <a:ext cx="977900" cy="84074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55A0FFFC-6621-4C4E-BE81-10F99E05442D}"/>
              </a:ext>
            </a:extLst>
          </p:cNvPr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960" y="5445786"/>
            <a:ext cx="1483360" cy="85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25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295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Quicksand</vt:lpstr>
      <vt:lpstr>Times New Roman</vt:lpstr>
      <vt:lpstr>XCCW Joined 12a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Rea Siddons</dc:creator>
  <cp:lastModifiedBy>Rea Siddons</cp:lastModifiedBy>
  <cp:revision>34</cp:revision>
  <dcterms:created xsi:type="dcterms:W3CDTF">2023-02-03T10:40:57Z</dcterms:created>
  <dcterms:modified xsi:type="dcterms:W3CDTF">2023-08-25T11:50:20Z</dcterms:modified>
</cp:coreProperties>
</file>