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D1"/>
    <a:srgbClr val="FFECAF"/>
    <a:srgbClr val="FFCC99"/>
    <a:srgbClr val="DEBDFF"/>
    <a:srgbClr val="FFCCFF"/>
    <a:srgbClr val="CC99FF"/>
    <a:srgbClr val="FF99FF"/>
    <a:srgbClr val="CCCCFF"/>
    <a:srgbClr val="CC00CC"/>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17" autoAdjust="0"/>
    <p:restoredTop sz="94660"/>
  </p:normalViewPr>
  <p:slideViewPr>
    <p:cSldViewPr snapToGrid="0">
      <p:cViewPr varScale="1">
        <p:scale>
          <a:sx n="95" d="100"/>
          <a:sy n="95" d="100"/>
        </p:scale>
        <p:origin x="4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EF9EB-A4BC-447E-87D2-E9DFA2C63A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703BE23-C357-48EB-8229-B81628EDAA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51B183E-B257-40C6-82FF-B4CBB93DAC05}"/>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5" name="Footer Placeholder 4">
            <a:extLst>
              <a:ext uri="{FF2B5EF4-FFF2-40B4-BE49-F238E27FC236}">
                <a16:creationId xmlns:a16="http://schemas.microsoft.com/office/drawing/2014/main" id="{1AE2577C-1629-4515-8B1B-637116E869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2B6130-CC9B-4CBA-B001-A972A3C7E345}"/>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173740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A82FE-1EC7-4F1E-81F9-FF60EACB13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DDA8A9-127A-4B22-9475-8660E31C496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D4348E-3B6C-465C-A5CA-BA74F7B6395D}"/>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5" name="Footer Placeholder 4">
            <a:extLst>
              <a:ext uri="{FF2B5EF4-FFF2-40B4-BE49-F238E27FC236}">
                <a16:creationId xmlns:a16="http://schemas.microsoft.com/office/drawing/2014/main" id="{46D182FF-6E21-4ECE-B6BD-694B7A8489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DD5345-B345-4877-A7C4-5877FFF5E45F}"/>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2330331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9BA86F-A0D1-4564-B3CD-76D6FBB3B9A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ECD330-6A38-4705-87AF-C7B2E354C4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BD0F6A-3F87-4DB1-81C5-1B5744DAAD7C}"/>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5" name="Footer Placeholder 4">
            <a:extLst>
              <a:ext uri="{FF2B5EF4-FFF2-40B4-BE49-F238E27FC236}">
                <a16:creationId xmlns:a16="http://schemas.microsoft.com/office/drawing/2014/main" id="{F11BB9EA-5944-4825-A34F-98B910EF9F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42C415-16FB-48E3-9E1A-8972890CA5C8}"/>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285754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7AD73-4342-4408-B4AE-31AB2741DDA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27CDF4-9D36-4044-8903-9AB8169BC2B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D76042-B0FB-42D1-BA9B-BA3D467AC406}"/>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5" name="Footer Placeholder 4">
            <a:extLst>
              <a:ext uri="{FF2B5EF4-FFF2-40B4-BE49-F238E27FC236}">
                <a16:creationId xmlns:a16="http://schemas.microsoft.com/office/drawing/2014/main" id="{92640EEC-1107-41E5-B9CA-93E89EF00F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946FAC-1A0F-4D98-AE42-EAD682C576C8}"/>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344283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2C855-5161-42BB-AE16-6E653E9855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0FB166E-1CCC-4B79-81C0-B62BB8CE21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4BA195D-3FF6-4C5D-93EB-52F82A791077}"/>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5" name="Footer Placeholder 4">
            <a:extLst>
              <a:ext uri="{FF2B5EF4-FFF2-40B4-BE49-F238E27FC236}">
                <a16:creationId xmlns:a16="http://schemas.microsoft.com/office/drawing/2014/main" id="{41BDF8E9-ADFF-4C96-A5AF-D0A5B7F48B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6F02C2-6608-4152-AEDE-44B8C27C4C17}"/>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4063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A8B7B-9A30-4477-B3EC-9AD3995F5D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D435D3-3F63-4554-A4BE-7BE1A2D30C9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32648A-6904-40B8-86F7-5B4D5B10F3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661A86-6B6F-4F47-B921-1FB19067758E}"/>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6" name="Footer Placeholder 5">
            <a:extLst>
              <a:ext uri="{FF2B5EF4-FFF2-40B4-BE49-F238E27FC236}">
                <a16:creationId xmlns:a16="http://schemas.microsoft.com/office/drawing/2014/main" id="{ACED9475-1405-47DE-B51A-D2C440DE6F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AD12A5-E9C8-42E1-8D4A-BE0FF09EE8C0}"/>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12917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C9D47-295B-4729-BE52-D14FA990715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E59F3B-9490-499F-A5B8-9300B9A284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C023508-687D-47D2-A3D6-5F02E7FFFCD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B9EDDAC-DFA2-4000-B3A0-0FDFCCC3A3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D30297-03CD-4C26-98C0-DC77BABE126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10F2A5C-F1DC-4847-B44B-D48CA52A9F0E}"/>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8" name="Footer Placeholder 7">
            <a:extLst>
              <a:ext uri="{FF2B5EF4-FFF2-40B4-BE49-F238E27FC236}">
                <a16:creationId xmlns:a16="http://schemas.microsoft.com/office/drawing/2014/main" id="{B181C69E-9B0D-41BD-94A7-BF055788823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2A5C5D-856A-43C9-9B55-773B8E99F0D7}"/>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3000904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76F9B-A9D8-41D2-A9BA-E1919BAC423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48B4BA4-9FB3-4BE5-BCB8-7F241EDBC168}"/>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4" name="Footer Placeholder 3">
            <a:extLst>
              <a:ext uri="{FF2B5EF4-FFF2-40B4-BE49-F238E27FC236}">
                <a16:creationId xmlns:a16="http://schemas.microsoft.com/office/drawing/2014/main" id="{CE31BFDD-C998-4E25-B1E7-F98C8525883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80B657A-A1CF-4946-9FAD-059DE522374F}"/>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1510154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09EA9B-D1B9-4469-AE75-5FA8D45CEDD7}"/>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3" name="Footer Placeholder 2">
            <a:extLst>
              <a:ext uri="{FF2B5EF4-FFF2-40B4-BE49-F238E27FC236}">
                <a16:creationId xmlns:a16="http://schemas.microsoft.com/office/drawing/2014/main" id="{820E9242-251D-4666-A642-0E6C1F85CE7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7DA89C-5E6C-4DE3-9C0F-C58FB553AC3C}"/>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100725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7A30E-7AD1-4CE4-97E2-2773918B03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6A7B3F-D5FE-41F5-BB79-BC92CCED10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FF2CF03-318B-4E8F-A39A-15457C6BCD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8B9238-A5D2-48E5-BF8F-6DB18A6625CE}"/>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6" name="Footer Placeholder 5">
            <a:extLst>
              <a:ext uri="{FF2B5EF4-FFF2-40B4-BE49-F238E27FC236}">
                <a16:creationId xmlns:a16="http://schemas.microsoft.com/office/drawing/2014/main" id="{1B52EAE4-F474-468C-B67E-A2626B8E0B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CEF39D-DCCC-4323-9339-3AE9B2E3323F}"/>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237611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E43E4-0D6F-4036-B5F3-8FBE443E7C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8F242B0-2106-44BA-9D79-1218013C00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39BA7FB-BA67-4219-9AA4-65D56580FB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2D9C1A-5C51-4ABE-9A16-3BE1044CEFAE}"/>
              </a:ext>
            </a:extLst>
          </p:cNvPr>
          <p:cNvSpPr>
            <a:spLocks noGrp="1"/>
          </p:cNvSpPr>
          <p:nvPr>
            <p:ph type="dt" sz="half" idx="10"/>
          </p:nvPr>
        </p:nvSpPr>
        <p:spPr/>
        <p:txBody>
          <a:bodyPr/>
          <a:lstStyle/>
          <a:p>
            <a:fld id="{4FBBD0F2-FF24-4C39-BCC6-930E96029B7C}" type="datetimeFigureOut">
              <a:rPr lang="en-GB" smtClean="0"/>
              <a:t>01/09/2023</a:t>
            </a:fld>
            <a:endParaRPr lang="en-GB"/>
          </a:p>
        </p:txBody>
      </p:sp>
      <p:sp>
        <p:nvSpPr>
          <p:cNvPr id="6" name="Footer Placeholder 5">
            <a:extLst>
              <a:ext uri="{FF2B5EF4-FFF2-40B4-BE49-F238E27FC236}">
                <a16:creationId xmlns:a16="http://schemas.microsoft.com/office/drawing/2014/main" id="{14D758C3-9C4C-42D2-9CAB-BF2C367CE5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6B020A-CDF7-454E-85D8-EA71D265E425}"/>
              </a:ext>
            </a:extLst>
          </p:cNvPr>
          <p:cNvSpPr>
            <a:spLocks noGrp="1"/>
          </p:cNvSpPr>
          <p:nvPr>
            <p:ph type="sldNum" sz="quarter" idx="12"/>
          </p:nvPr>
        </p:nvSpPr>
        <p:spPr/>
        <p:txBody>
          <a:bodyPr/>
          <a:lstStyle/>
          <a:p>
            <a:fld id="{43D077B3-92E3-4CF9-B064-BB3CBF8C78E6}" type="slidenum">
              <a:rPr lang="en-GB" smtClean="0"/>
              <a:t>‹#›</a:t>
            </a:fld>
            <a:endParaRPr lang="en-GB"/>
          </a:p>
        </p:txBody>
      </p:sp>
    </p:spTree>
    <p:extLst>
      <p:ext uri="{BB962C8B-B14F-4D97-AF65-F5344CB8AC3E}">
        <p14:creationId xmlns:p14="http://schemas.microsoft.com/office/powerpoint/2010/main" val="245558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E400C8-56F5-4C12-B775-1670ECAA15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762E6F-0D50-4CAB-B449-ACA7DE4089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86283-DA6C-4CD2-87C6-F9008E586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BD0F2-FF24-4C39-BCC6-930E96029B7C}" type="datetimeFigureOut">
              <a:rPr lang="en-GB" smtClean="0"/>
              <a:t>01/09/2023</a:t>
            </a:fld>
            <a:endParaRPr lang="en-GB"/>
          </a:p>
        </p:txBody>
      </p:sp>
      <p:sp>
        <p:nvSpPr>
          <p:cNvPr id="5" name="Footer Placeholder 4">
            <a:extLst>
              <a:ext uri="{FF2B5EF4-FFF2-40B4-BE49-F238E27FC236}">
                <a16:creationId xmlns:a16="http://schemas.microsoft.com/office/drawing/2014/main" id="{6DF858E8-86C6-4E3F-9FFE-DD43675EF6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394DBC9-B0E2-454F-A5FE-3697AA68E5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D077B3-92E3-4CF9-B064-BB3CBF8C78E6}" type="slidenum">
              <a:rPr lang="en-GB" smtClean="0"/>
              <a:t>‹#›</a:t>
            </a:fld>
            <a:endParaRPr lang="en-GB"/>
          </a:p>
        </p:txBody>
      </p:sp>
    </p:spTree>
    <p:extLst>
      <p:ext uri="{BB962C8B-B14F-4D97-AF65-F5344CB8AC3E}">
        <p14:creationId xmlns:p14="http://schemas.microsoft.com/office/powerpoint/2010/main" val="2438768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a:extLst>
              <a:ext uri="{FF2B5EF4-FFF2-40B4-BE49-F238E27FC236}">
                <a16:creationId xmlns:a16="http://schemas.microsoft.com/office/drawing/2014/main" id="{608374BD-876D-424C-9291-E6DA0EF92209}"/>
              </a:ext>
            </a:extLst>
          </p:cNvPr>
          <p:cNvSpPr txBox="1">
            <a:spLocks noChangeArrowheads="1"/>
          </p:cNvSpPr>
          <p:nvPr/>
        </p:nvSpPr>
        <p:spPr bwMode="auto">
          <a:xfrm>
            <a:off x="354754" y="177010"/>
            <a:ext cx="11429330" cy="911074"/>
          </a:xfrm>
          <a:prstGeom prst="rect">
            <a:avLst/>
          </a:prstGeom>
          <a:solidFill>
            <a:srgbClr val="FFF4D1"/>
          </a:solidFill>
          <a:ln w="76200">
            <a:solidFill>
              <a:srgbClr val="7030A0"/>
            </a:solidFill>
            <a:miter lim="800000"/>
            <a:headEnd/>
            <a:tailEnd/>
          </a:ln>
        </p:spPr>
        <p:txBody>
          <a:bodyPr rot="0" vert="horz" wrap="square" lIns="91440" tIns="45720" rIns="91440" bIns="45720" anchor="t" anchorCtr="0">
            <a:noAutofit/>
          </a:bodyPr>
          <a:lstStyle/>
          <a:p>
            <a:endParaRPr lang="en-GB" sz="1200" b="1" dirty="0">
              <a:effectLst/>
              <a:latin typeface="XCCW Joined 12a" panose="03050602040000000000" pitchFamily="66" charset="0"/>
              <a:ea typeface="Calibri" panose="020F0502020204030204" pitchFamily="34" charset="0"/>
              <a:cs typeface="Times New Roman" panose="02020603050405020304" pitchFamily="18" charset="0"/>
            </a:endParaRPr>
          </a:p>
          <a:p>
            <a:pPr algn="ctr"/>
            <a:r>
              <a:rPr lang="en-GB" sz="1600" b="1" dirty="0">
                <a:effectLst/>
                <a:latin typeface="XCCW Joined 12a" panose="03050602040000000000" pitchFamily="66" charset="0"/>
                <a:ea typeface="Calibri" panose="020F0502020204030204" pitchFamily="34" charset="0"/>
                <a:cs typeface="Times New Roman" panose="02020603050405020304" pitchFamily="18" charset="0"/>
              </a:rPr>
              <a:t>Year 5   Computing &amp; ICT Knowledge Organiser </a:t>
            </a:r>
            <a:r>
              <a:rPr lang="en-GB" sz="1600" b="1" dirty="0">
                <a:latin typeface="XCCW Joined 12a" panose="03050602040000000000" pitchFamily="66" charset="0"/>
                <a:ea typeface="Calibri" panose="020F0502020204030204" pitchFamily="34" charset="0"/>
                <a:cs typeface="Times New Roman" panose="02020603050405020304" pitchFamily="18" charset="0"/>
              </a:rPr>
              <a:t>Autumn</a:t>
            </a:r>
            <a:r>
              <a:rPr lang="en-GB" sz="1600" b="1" dirty="0">
                <a:effectLst/>
                <a:latin typeface="XCCW Joined 12a" panose="03050602040000000000" pitchFamily="66" charset="0"/>
                <a:ea typeface="Calibri" panose="020F0502020204030204" pitchFamily="34" charset="0"/>
                <a:cs typeface="Times New Roman" panose="02020603050405020304" pitchFamily="18" charset="0"/>
              </a:rPr>
              <a:t> 1 </a:t>
            </a:r>
            <a:endParaRPr lang="en-GB" sz="1600" dirty="0">
              <a:effectLst/>
              <a:latin typeface="XCCW Joined 12a" panose="03050602040000000000" pitchFamily="66" charset="0"/>
              <a:ea typeface="Calibri" panose="020F0502020204030204" pitchFamily="34" charset="0"/>
              <a:cs typeface="Times New Roman" panose="02020603050405020304" pitchFamily="18" charset="0"/>
            </a:endParaRPr>
          </a:p>
          <a:p>
            <a:pPr algn="ctr">
              <a:spcAft>
                <a:spcPts val="0"/>
              </a:spcAft>
            </a:pPr>
            <a:r>
              <a:rPr lang="en-GB" sz="1600" b="1" dirty="0">
                <a:effectLst/>
                <a:latin typeface="XCCW Joined 12a" panose="03050602040000000000" pitchFamily="66" charset="0"/>
                <a:ea typeface="Calibri" panose="020F0502020204030204" pitchFamily="34" charset="0"/>
                <a:cs typeface="Times New Roman" panose="02020603050405020304" pitchFamily="18" charset="0"/>
              </a:rPr>
              <a:t>Computing Systems and networks- Systems and searching.</a:t>
            </a:r>
          </a:p>
        </p:txBody>
      </p:sp>
      <p:pic>
        <p:nvPicPr>
          <p:cNvPr id="12" name="Picture 11" descr="glenmere_logo_colour">
            <a:extLst>
              <a:ext uri="{FF2B5EF4-FFF2-40B4-BE49-F238E27FC236}">
                <a16:creationId xmlns:a16="http://schemas.microsoft.com/office/drawing/2014/main" id="{92DC9B44-7E7F-472C-A00F-5DEB6291A10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9011" y="213250"/>
            <a:ext cx="1010887" cy="838594"/>
          </a:xfrm>
          <a:prstGeom prst="rect">
            <a:avLst/>
          </a:prstGeom>
          <a:noFill/>
          <a:ln>
            <a:noFill/>
          </a:ln>
        </p:spPr>
      </p:pic>
      <p:sp>
        <p:nvSpPr>
          <p:cNvPr id="13" name="Rectangle: Rounded Corners 12">
            <a:extLst>
              <a:ext uri="{FF2B5EF4-FFF2-40B4-BE49-F238E27FC236}">
                <a16:creationId xmlns:a16="http://schemas.microsoft.com/office/drawing/2014/main" id="{5D95D47C-5255-49E6-9109-4986ACBD6B68}"/>
              </a:ext>
            </a:extLst>
          </p:cNvPr>
          <p:cNvSpPr/>
          <p:nvPr/>
        </p:nvSpPr>
        <p:spPr>
          <a:xfrm>
            <a:off x="932444" y="1514075"/>
            <a:ext cx="4572007" cy="911074"/>
          </a:xfrm>
          <a:prstGeom prst="roundRect">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eriod"/>
            </a:pPr>
            <a:r>
              <a:rPr lang="en-GB" sz="1100" b="1" dirty="0">
                <a:solidFill>
                  <a:schemeClr val="tx1"/>
                </a:solidFill>
              </a:rPr>
              <a:t>Systems</a:t>
            </a:r>
          </a:p>
          <a:p>
            <a:pPr marL="171450" indent="-171450">
              <a:buFont typeface="Arial" panose="020B0604020202020204" pitchFamily="34" charset="0"/>
              <a:buChar char="•"/>
            </a:pPr>
            <a:r>
              <a:rPr lang="en-GB" sz="1100" dirty="0">
                <a:solidFill>
                  <a:schemeClr val="tx1"/>
                </a:solidFill>
              </a:rPr>
              <a:t>Systems are an interconnecting network working together.</a:t>
            </a:r>
          </a:p>
          <a:p>
            <a:pPr marL="171450" indent="-171450">
              <a:buFont typeface="Arial" panose="020B0604020202020204" pitchFamily="34" charset="0"/>
              <a:buChar char="•"/>
            </a:pPr>
            <a:r>
              <a:rPr lang="en-GB" sz="1100" dirty="0">
                <a:solidFill>
                  <a:schemeClr val="tx1"/>
                </a:solidFill>
              </a:rPr>
              <a:t>Systems must have inputs (something going ’in’) and outputs (the result coming ‘out’).  </a:t>
            </a:r>
          </a:p>
        </p:txBody>
      </p:sp>
      <p:sp>
        <p:nvSpPr>
          <p:cNvPr id="14" name="Rectangle: Rounded Corners 13">
            <a:extLst>
              <a:ext uri="{FF2B5EF4-FFF2-40B4-BE49-F238E27FC236}">
                <a16:creationId xmlns:a16="http://schemas.microsoft.com/office/drawing/2014/main" id="{17C951DB-04D4-4E9B-BCBD-DD2045084014}"/>
              </a:ext>
            </a:extLst>
          </p:cNvPr>
          <p:cNvSpPr/>
          <p:nvPr/>
        </p:nvSpPr>
        <p:spPr>
          <a:xfrm>
            <a:off x="919709" y="2478159"/>
            <a:ext cx="4592190" cy="807581"/>
          </a:xfrm>
          <a:prstGeom prst="roundRect">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tx1"/>
                </a:solidFill>
              </a:rPr>
              <a:t>2</a:t>
            </a:r>
            <a:r>
              <a:rPr lang="en-GB" sz="1100" dirty="0">
                <a:solidFill>
                  <a:schemeClr val="tx1"/>
                </a:solidFill>
              </a:rPr>
              <a:t>. </a:t>
            </a:r>
            <a:r>
              <a:rPr lang="en-GB" sz="1100" b="1" dirty="0">
                <a:solidFill>
                  <a:schemeClr val="tx1"/>
                </a:solidFill>
              </a:rPr>
              <a:t>Computing systems and us</a:t>
            </a:r>
          </a:p>
          <a:p>
            <a:pPr marL="171450" lvl="0" indent="-171450">
              <a:buFont typeface="Arial" panose="020B0604020202020204" pitchFamily="34" charset="0"/>
              <a:buChar char="•"/>
            </a:pPr>
            <a:r>
              <a:rPr lang="en-GB" sz="1100" dirty="0">
                <a:solidFill>
                  <a:schemeClr val="tx1"/>
                </a:solidFill>
                <a:ea typeface="Quicksand"/>
                <a:cs typeface="Quicksand"/>
                <a:sym typeface="Quicksand"/>
              </a:rPr>
              <a:t>Systems are all around us in every day life. They are there to HELP us. </a:t>
            </a:r>
          </a:p>
          <a:p>
            <a:pPr marL="171450" indent="-171450">
              <a:buFont typeface="Arial" panose="020B0604020202020204" pitchFamily="34" charset="0"/>
              <a:buChar char="•"/>
            </a:pPr>
            <a:r>
              <a:rPr lang="en-GB" sz="1100" dirty="0">
                <a:solidFill>
                  <a:schemeClr val="tx1"/>
                </a:solidFill>
                <a:ea typeface="Quicksand"/>
                <a:cs typeface="Quicksand"/>
                <a:sym typeface="Quicksand"/>
              </a:rPr>
              <a:t>Puffins are an example of an everyday systems. It includes sensors, which help keep pedestrians safe. It can cope with people walking at different speeds and keeps the traffic stationary for only as long as is necessary.</a:t>
            </a:r>
          </a:p>
        </p:txBody>
      </p:sp>
      <p:sp>
        <p:nvSpPr>
          <p:cNvPr id="15" name="Rectangle: Rounded Corners 14">
            <a:extLst>
              <a:ext uri="{FF2B5EF4-FFF2-40B4-BE49-F238E27FC236}">
                <a16:creationId xmlns:a16="http://schemas.microsoft.com/office/drawing/2014/main" id="{40C93A07-850D-46ED-96DB-0392EBCA854D}"/>
              </a:ext>
            </a:extLst>
          </p:cNvPr>
          <p:cNvSpPr/>
          <p:nvPr/>
        </p:nvSpPr>
        <p:spPr>
          <a:xfrm>
            <a:off x="935750" y="3338750"/>
            <a:ext cx="4576149" cy="917844"/>
          </a:xfrm>
          <a:prstGeom prst="roundRect">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tx1"/>
                </a:solidFill>
              </a:rPr>
              <a:t>3. Searching the Web</a:t>
            </a:r>
          </a:p>
          <a:p>
            <a:pPr marL="171450" indent="-171450">
              <a:buFont typeface="Arial" panose="020B0604020202020204" pitchFamily="34" charset="0"/>
              <a:buChar char="•"/>
            </a:pPr>
            <a:r>
              <a:rPr lang="en-GB" sz="1100" dirty="0">
                <a:solidFill>
                  <a:schemeClr val="tx1"/>
                </a:solidFill>
              </a:rPr>
              <a:t>Search engines (such as Google and Bing) can be used to find information.</a:t>
            </a:r>
          </a:p>
          <a:p>
            <a:pPr marL="171450" indent="-171450">
              <a:buFont typeface="Arial" panose="020B0604020202020204" pitchFamily="34" charset="0"/>
              <a:buChar char="•"/>
            </a:pPr>
            <a:r>
              <a:rPr lang="en-GB" sz="1100" dirty="0">
                <a:solidFill>
                  <a:schemeClr val="tx1"/>
                </a:solidFill>
              </a:rPr>
              <a:t>Address boxes can also be used to search for websites.</a:t>
            </a:r>
          </a:p>
          <a:p>
            <a:pPr marL="171450" indent="-171450">
              <a:buFont typeface="Arial" panose="020B0604020202020204" pitchFamily="34" charset="0"/>
              <a:buChar char="•"/>
            </a:pPr>
            <a:r>
              <a:rPr lang="en-GB" sz="1100" dirty="0">
                <a:solidFill>
                  <a:schemeClr val="tx1"/>
                </a:solidFill>
              </a:rPr>
              <a:t>When search, the input must be specific. </a:t>
            </a:r>
          </a:p>
        </p:txBody>
      </p:sp>
      <p:sp>
        <p:nvSpPr>
          <p:cNvPr id="16" name="Rectangle: Rounded Corners 15">
            <a:extLst>
              <a:ext uri="{FF2B5EF4-FFF2-40B4-BE49-F238E27FC236}">
                <a16:creationId xmlns:a16="http://schemas.microsoft.com/office/drawing/2014/main" id="{7E113E08-5C9A-47D2-A8B0-A0554039A121}"/>
              </a:ext>
            </a:extLst>
          </p:cNvPr>
          <p:cNvSpPr/>
          <p:nvPr/>
        </p:nvSpPr>
        <p:spPr>
          <a:xfrm>
            <a:off x="919709" y="4304822"/>
            <a:ext cx="4572007" cy="1011301"/>
          </a:xfrm>
          <a:prstGeom prst="roundRect">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tx1"/>
                </a:solidFill>
              </a:rPr>
              <a:t>4. Selecting search results</a:t>
            </a:r>
          </a:p>
          <a:p>
            <a:pPr marL="171450" indent="-171450">
              <a:buFont typeface="Arial" panose="020B0604020202020204" pitchFamily="34" charset="0"/>
              <a:buChar char="•"/>
            </a:pPr>
            <a:r>
              <a:rPr lang="en-GB" sz="1100" dirty="0">
                <a:solidFill>
                  <a:schemeClr val="tx1"/>
                </a:solidFill>
              </a:rPr>
              <a:t>Search engines use indexes to find what we need.</a:t>
            </a:r>
          </a:p>
          <a:p>
            <a:pPr marL="171450" indent="-171450">
              <a:buFont typeface="Arial" panose="020B0604020202020204" pitchFamily="34" charset="0"/>
              <a:buChar char="•"/>
            </a:pPr>
            <a:r>
              <a:rPr lang="en-GB" sz="1100" dirty="0">
                <a:solidFill>
                  <a:schemeClr val="tx1"/>
                </a:solidFill>
              </a:rPr>
              <a:t>Search engines use programs called web crawlers to create an index of the web</a:t>
            </a:r>
          </a:p>
          <a:p>
            <a:pPr marL="171450" indent="-171450">
              <a:buFont typeface="Arial" panose="020B0604020202020204" pitchFamily="34" charset="0"/>
              <a:buChar char="•"/>
            </a:pPr>
            <a:r>
              <a:rPr lang="en-GB" sz="1100" dirty="0">
                <a:solidFill>
                  <a:schemeClr val="tx1"/>
                </a:solidFill>
              </a:rPr>
              <a:t>When you enter a search term, the search engine selects results from its index. It does not need to search every web page on the internet.</a:t>
            </a:r>
          </a:p>
        </p:txBody>
      </p:sp>
      <p:sp>
        <p:nvSpPr>
          <p:cNvPr id="17" name="Rectangle: Rounded Corners 16">
            <a:extLst>
              <a:ext uri="{FF2B5EF4-FFF2-40B4-BE49-F238E27FC236}">
                <a16:creationId xmlns:a16="http://schemas.microsoft.com/office/drawing/2014/main" id="{6A568162-D5F6-4462-BCD2-0FEC6331B4E6}"/>
              </a:ext>
            </a:extLst>
          </p:cNvPr>
          <p:cNvSpPr/>
          <p:nvPr/>
        </p:nvSpPr>
        <p:spPr>
          <a:xfrm>
            <a:off x="932444" y="5364351"/>
            <a:ext cx="4557968" cy="998257"/>
          </a:xfrm>
          <a:prstGeom prst="roundRect">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tx1"/>
                </a:solidFill>
              </a:rPr>
              <a:t>5. How search results are ranked and influenced</a:t>
            </a:r>
          </a:p>
          <a:p>
            <a:pPr marL="171450" lvl="0" indent="-171450" algn="l" rtl="0">
              <a:spcBef>
                <a:spcPts val="0"/>
              </a:spcBef>
              <a:spcAft>
                <a:spcPts val="0"/>
              </a:spcAft>
              <a:buFont typeface="Arial" panose="020B0604020202020204" pitchFamily="34" charset="0"/>
              <a:buChar char="•"/>
            </a:pPr>
            <a:r>
              <a:rPr lang="en-GB" sz="1000" dirty="0">
                <a:solidFill>
                  <a:schemeClr val="tx1"/>
                </a:solidFill>
              </a:rPr>
              <a:t>Website creators design sites so they will rank highly in searches. This is known as search engine optimisation (SEO).</a:t>
            </a:r>
          </a:p>
          <a:p>
            <a:pPr marL="171450" lvl="0" indent="-171450" algn="l" rtl="0">
              <a:spcBef>
                <a:spcPts val="0"/>
              </a:spcBef>
              <a:spcAft>
                <a:spcPts val="0"/>
              </a:spcAft>
              <a:buFont typeface="Arial" panose="020B0604020202020204" pitchFamily="34" charset="0"/>
              <a:buChar char="•"/>
            </a:pPr>
            <a:r>
              <a:rPr lang="en-GB" sz="1000" dirty="0">
                <a:solidFill>
                  <a:schemeClr val="tx1"/>
                </a:solidFill>
              </a:rPr>
              <a:t>Search engines can tell when a search term has been repeated in an unnatural way.</a:t>
            </a:r>
          </a:p>
          <a:p>
            <a:pPr marL="171450" lvl="0" indent="-171450" algn="l" rtl="0">
              <a:spcBef>
                <a:spcPts val="0"/>
              </a:spcBef>
              <a:spcAft>
                <a:spcPts val="0"/>
              </a:spcAft>
              <a:buFont typeface="Arial" panose="020B0604020202020204" pitchFamily="34" charset="0"/>
              <a:buChar char="•"/>
            </a:pPr>
            <a:r>
              <a:rPr lang="en-GB" sz="1000" dirty="0">
                <a:solidFill>
                  <a:schemeClr val="tx1"/>
                </a:solidFill>
              </a:rPr>
              <a:t>The rules (algorithms) are different for each search engine.</a:t>
            </a:r>
          </a:p>
        </p:txBody>
      </p:sp>
      <p:graphicFrame>
        <p:nvGraphicFramePr>
          <p:cNvPr id="22" name="Table 21">
            <a:extLst>
              <a:ext uri="{FF2B5EF4-FFF2-40B4-BE49-F238E27FC236}">
                <a16:creationId xmlns:a16="http://schemas.microsoft.com/office/drawing/2014/main" id="{A60ADD42-90B3-4343-8991-651C45F97F9C}"/>
              </a:ext>
            </a:extLst>
          </p:cNvPr>
          <p:cNvGraphicFramePr>
            <a:graphicFrameLocks noGrp="1"/>
          </p:cNvGraphicFramePr>
          <p:nvPr>
            <p:extLst>
              <p:ext uri="{D42A27DB-BD31-4B8C-83A1-F6EECF244321}">
                <p14:modId xmlns:p14="http://schemas.microsoft.com/office/powerpoint/2010/main" val="722640758"/>
              </p:ext>
            </p:extLst>
          </p:nvPr>
        </p:nvGraphicFramePr>
        <p:xfrm>
          <a:off x="5616585" y="1169040"/>
          <a:ext cx="6063313" cy="3768726"/>
        </p:xfrm>
        <a:graphic>
          <a:graphicData uri="http://schemas.openxmlformats.org/drawingml/2006/table">
            <a:tbl>
              <a:tblPr firstRow="1" firstCol="1" bandRow="1">
                <a:tableStyleId>{D27102A9-8310-4765-A935-A1911B00CA55}</a:tableStyleId>
              </a:tblPr>
              <a:tblGrid>
                <a:gridCol w="2089386">
                  <a:extLst>
                    <a:ext uri="{9D8B030D-6E8A-4147-A177-3AD203B41FA5}">
                      <a16:colId xmlns:a16="http://schemas.microsoft.com/office/drawing/2014/main" val="198306764"/>
                    </a:ext>
                  </a:extLst>
                </a:gridCol>
                <a:gridCol w="3973927">
                  <a:extLst>
                    <a:ext uri="{9D8B030D-6E8A-4147-A177-3AD203B41FA5}">
                      <a16:colId xmlns:a16="http://schemas.microsoft.com/office/drawing/2014/main" val="2117846056"/>
                    </a:ext>
                  </a:extLst>
                </a:gridCol>
              </a:tblGrid>
              <a:tr h="342446">
                <a:tc gridSpan="2">
                  <a:txBody>
                    <a:bodyPr/>
                    <a:lstStyle/>
                    <a:p>
                      <a:pPr>
                        <a:spcAft>
                          <a:spcPts val="0"/>
                        </a:spcAft>
                      </a:pPr>
                      <a:r>
                        <a:rPr lang="en-GB" sz="1400" dirty="0">
                          <a:effectLst/>
                        </a:rPr>
                        <a:t>Key Vocabulary </a:t>
                      </a:r>
                      <a:endParaRPr lang="en-GB" sz="14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1918674451"/>
                  </a:ext>
                </a:extLst>
              </a:tr>
              <a:tr h="342446">
                <a:tc>
                  <a:txBody>
                    <a:bodyPr/>
                    <a:lstStyle/>
                    <a:p>
                      <a:pPr>
                        <a:spcAft>
                          <a:spcPts val="0"/>
                        </a:spcAft>
                      </a:pPr>
                      <a:r>
                        <a:rPr lang="en-GB" sz="1400" b="1" dirty="0">
                          <a:solidFill>
                            <a:schemeClr val="tx1"/>
                          </a:solidFill>
                          <a:effectLst/>
                          <a:latin typeface="+mj-lt"/>
                          <a:ea typeface="Calibri" panose="020F0502020204030204" pitchFamily="34" charset="0"/>
                          <a:cs typeface="Times New Roman" panose="02020603050405020304" pitchFamily="18" charset="0"/>
                        </a:rPr>
                        <a:t>System</a:t>
                      </a:r>
                    </a:p>
                  </a:txBody>
                  <a:tcPr marL="68580" marR="68580" marT="0" marB="0"/>
                </a:tc>
                <a:tc>
                  <a:txBody>
                    <a:bodyPr/>
                    <a:lstStyle/>
                    <a:p>
                      <a:pPr>
                        <a:spcAft>
                          <a:spcPts val="0"/>
                        </a:spcAft>
                      </a:pPr>
                      <a:r>
                        <a:rPr lang="en-GB" sz="1400" kern="1200" dirty="0">
                          <a:solidFill>
                            <a:schemeClr val="tx1"/>
                          </a:solidFill>
                          <a:effectLst/>
                          <a:latin typeface="+mn-lt"/>
                          <a:ea typeface="+mn-ea"/>
                          <a:cs typeface="+mn-cs"/>
                        </a:rPr>
                        <a:t>Set of things working together as parts of  a whole. E.g. the brake system in your bike. </a:t>
                      </a:r>
                      <a:endParaRPr lang="en-GB"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7552064"/>
                  </a:ext>
                </a:extLst>
              </a:tr>
              <a:tr h="684893">
                <a:tc>
                  <a:txBody>
                    <a:bodyPr/>
                    <a:lstStyle/>
                    <a:p>
                      <a:pPr>
                        <a:spcAft>
                          <a:spcPts val="0"/>
                        </a:spcAft>
                      </a:pPr>
                      <a:r>
                        <a:rPr lang="en-GB" sz="1400" b="1" kern="1200" dirty="0">
                          <a:solidFill>
                            <a:schemeClr val="tx1"/>
                          </a:solidFill>
                          <a:effectLst/>
                          <a:latin typeface="+mj-lt"/>
                          <a:ea typeface="Calibri" panose="020F0502020204030204" pitchFamily="34" charset="0"/>
                          <a:cs typeface="Times New Roman" panose="02020603050405020304" pitchFamily="18" charset="0"/>
                        </a:rPr>
                        <a:t>Connection</a:t>
                      </a:r>
                      <a:endParaRPr lang="en-GB" sz="1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400" kern="1200" dirty="0">
                          <a:effectLst/>
                        </a:rPr>
                        <a:t>When various parts of a network link together. </a:t>
                      </a:r>
                      <a:endParaRPr lang="en-GB"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1519695"/>
                  </a:ext>
                </a:extLst>
              </a:tr>
              <a:tr h="684893">
                <a:tc>
                  <a:txBody>
                    <a:bodyPr/>
                    <a:lstStyle/>
                    <a:p>
                      <a:pPr>
                        <a:spcAft>
                          <a:spcPts val="0"/>
                        </a:spcAft>
                      </a:pPr>
                      <a:r>
                        <a:rPr lang="en-GB" sz="1400" b="1" dirty="0">
                          <a:solidFill>
                            <a:schemeClr val="tx1"/>
                          </a:solidFill>
                          <a:effectLst/>
                          <a:latin typeface="+mj-lt"/>
                          <a:ea typeface="Calibri" panose="020F0502020204030204" pitchFamily="34" charset="0"/>
                          <a:cs typeface="Times New Roman" panose="02020603050405020304" pitchFamily="18" charset="0"/>
                        </a:rPr>
                        <a:t>Digital input</a:t>
                      </a:r>
                    </a:p>
                  </a:txBody>
                  <a:tcPr marL="68580" marR="68580" marT="0" marB="0"/>
                </a:tc>
                <a:tc>
                  <a:txBody>
                    <a:bodyPr/>
                    <a:lstStyle/>
                    <a:p>
                      <a:pPr>
                        <a:spcAft>
                          <a:spcPts val="0"/>
                        </a:spcAft>
                      </a:pPr>
                      <a:r>
                        <a:rPr lang="en-GB" sz="1400" kern="1200" dirty="0">
                          <a:effectLst/>
                        </a:rPr>
                        <a:t>Any information or data that is sent to a computer for processing. </a:t>
                      </a:r>
                      <a:endParaRPr lang="en-GB"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0585384"/>
                  </a:ext>
                </a:extLst>
              </a:tr>
              <a:tr h="605303">
                <a:tc>
                  <a:txBody>
                    <a:bodyPr/>
                    <a:lstStyle/>
                    <a:p>
                      <a:pPr>
                        <a:spcAft>
                          <a:spcPts val="0"/>
                        </a:spcAft>
                      </a:pPr>
                      <a:r>
                        <a:rPr lang="en-GB" sz="1400" b="1" dirty="0">
                          <a:solidFill>
                            <a:schemeClr val="tx1"/>
                          </a:solidFill>
                          <a:effectLst/>
                          <a:latin typeface="+mj-lt"/>
                          <a:ea typeface="Calibri" panose="020F0502020204030204" pitchFamily="34" charset="0"/>
                          <a:cs typeface="Times New Roman" panose="02020603050405020304" pitchFamily="18" charset="0"/>
                        </a:rPr>
                        <a:t>Process</a:t>
                      </a:r>
                    </a:p>
                  </a:txBody>
                  <a:tcPr marL="68580" marR="68580" marT="0" marB="0"/>
                </a:tc>
                <a:tc>
                  <a:txBody>
                    <a:bodyPr/>
                    <a:lstStyle/>
                    <a:p>
                      <a:pPr>
                        <a:spcAft>
                          <a:spcPts val="0"/>
                        </a:spcAft>
                      </a:pPr>
                      <a:r>
                        <a:rPr lang="en-GB" sz="1400" kern="1200" dirty="0">
                          <a:effectLst/>
                        </a:rPr>
                        <a:t>The programme running in a computer</a:t>
                      </a:r>
                      <a:endParaRPr lang="en-GB"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9769214"/>
                  </a:ext>
                </a:extLst>
              </a:tr>
              <a:tr h="384391">
                <a:tc>
                  <a:txBody>
                    <a:bodyPr/>
                    <a:lstStyle/>
                    <a:p>
                      <a:pPr>
                        <a:spcAft>
                          <a:spcPts val="0"/>
                        </a:spcAft>
                      </a:pPr>
                      <a:r>
                        <a:rPr lang="en-GB" sz="1400" b="1" dirty="0">
                          <a:solidFill>
                            <a:schemeClr val="tx1"/>
                          </a:solidFill>
                          <a:effectLst/>
                          <a:latin typeface="+mj-lt"/>
                          <a:ea typeface="Calibri" panose="020F0502020204030204" pitchFamily="34" charset="0"/>
                          <a:cs typeface="Times New Roman" panose="02020603050405020304" pitchFamily="18" charset="0"/>
                        </a:rPr>
                        <a:t>Output</a:t>
                      </a:r>
                    </a:p>
                  </a:txBody>
                  <a:tcPr marL="68580" marR="68580" marT="0" marB="0"/>
                </a:tc>
                <a:tc>
                  <a:txBody>
                    <a:bodyPr/>
                    <a:lstStyle/>
                    <a:p>
                      <a:pPr>
                        <a:spcAft>
                          <a:spcPts val="0"/>
                        </a:spcAft>
                      </a:pPr>
                      <a:r>
                        <a:rPr lang="en-GB" sz="1400" kern="1200" dirty="0">
                          <a:effectLst/>
                        </a:rPr>
                        <a:t>The result of what comes out the computer when it has processed the information and carried out the task. </a:t>
                      </a:r>
                      <a:endParaRPr lang="en-GB"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3563295"/>
                  </a:ext>
                </a:extLst>
              </a:tr>
              <a:tr h="384391">
                <a:tc>
                  <a:txBody>
                    <a:bodyPr/>
                    <a:lstStyle/>
                    <a:p>
                      <a:pPr>
                        <a:spcAft>
                          <a:spcPts val="0"/>
                        </a:spcAft>
                      </a:pPr>
                      <a:r>
                        <a:rPr lang="en-GB" sz="1400" b="1" dirty="0">
                          <a:solidFill>
                            <a:schemeClr val="tx1"/>
                          </a:solidFill>
                          <a:effectLst/>
                          <a:latin typeface="+mj-lt"/>
                          <a:ea typeface="Calibri" panose="020F0502020204030204" pitchFamily="34" charset="0"/>
                          <a:cs typeface="Times New Roman" panose="02020603050405020304" pitchFamily="18" charset="0"/>
                        </a:rPr>
                        <a:t>Address</a:t>
                      </a:r>
                    </a:p>
                  </a:txBody>
                  <a:tcPr marL="68580" marR="68580" marT="0" marB="0"/>
                </a:tc>
                <a:tc>
                  <a:txBody>
                    <a:bodyPr/>
                    <a:lstStyle/>
                    <a:p>
                      <a:pPr>
                        <a:spcAft>
                          <a:spcPts val="0"/>
                        </a:spcAft>
                      </a:pPr>
                      <a:r>
                        <a:rPr lang="en-GB" sz="1400" b="0" dirty="0">
                          <a:solidFill>
                            <a:schemeClr val="tx1"/>
                          </a:solidFill>
                          <a:effectLst/>
                          <a:latin typeface="+mn-lt"/>
                          <a:ea typeface="Calibri" panose="020F0502020204030204" pitchFamily="34" charset="0"/>
                          <a:cs typeface="Times New Roman" panose="02020603050405020304" pitchFamily="18" charset="0"/>
                        </a:rPr>
                        <a:t>A way to identify something. </a:t>
                      </a:r>
                    </a:p>
                  </a:txBody>
                  <a:tcPr marL="68580" marR="68580" marT="0" marB="0"/>
                </a:tc>
                <a:extLst>
                  <a:ext uri="{0D108BD9-81ED-4DB2-BD59-A6C34878D82A}">
                    <a16:rowId xmlns:a16="http://schemas.microsoft.com/office/drawing/2014/main" val="3989269328"/>
                  </a:ext>
                </a:extLst>
              </a:tr>
            </a:tbl>
          </a:graphicData>
        </a:graphic>
      </p:graphicFrame>
      <p:pic>
        <p:nvPicPr>
          <p:cNvPr id="20" name="Picture 1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45" y="269959"/>
            <a:ext cx="987909" cy="761699"/>
          </a:xfrm>
          <a:prstGeom prst="rect">
            <a:avLst/>
          </a:prstGeom>
          <a:noFill/>
          <a:ln>
            <a:noFill/>
          </a:ln>
        </p:spPr>
      </p:pic>
      <p:pic>
        <p:nvPicPr>
          <p:cNvPr id="30" name="Picture 29"/>
          <p:cNvPicPr>
            <a:picLocks noChangeAspect="1"/>
          </p:cNvPicPr>
          <p:nvPr/>
        </p:nvPicPr>
        <p:blipFill>
          <a:blip r:embed="rId4"/>
          <a:stretch>
            <a:fillRect/>
          </a:stretch>
        </p:blipFill>
        <p:spPr>
          <a:xfrm>
            <a:off x="60061" y="1604911"/>
            <a:ext cx="856441" cy="773021"/>
          </a:xfrm>
          <a:prstGeom prst="rect">
            <a:avLst/>
          </a:prstGeom>
        </p:spPr>
      </p:pic>
      <p:pic>
        <p:nvPicPr>
          <p:cNvPr id="31" name="Picture 30"/>
          <p:cNvPicPr>
            <a:picLocks noChangeAspect="1"/>
          </p:cNvPicPr>
          <p:nvPr/>
        </p:nvPicPr>
        <p:blipFill>
          <a:blip r:embed="rId4"/>
          <a:stretch>
            <a:fillRect/>
          </a:stretch>
        </p:blipFill>
        <p:spPr>
          <a:xfrm>
            <a:off x="45071" y="2523914"/>
            <a:ext cx="856441" cy="773021"/>
          </a:xfrm>
          <a:prstGeom prst="rect">
            <a:avLst/>
          </a:prstGeom>
        </p:spPr>
      </p:pic>
      <p:pic>
        <p:nvPicPr>
          <p:cNvPr id="32" name="Picture 31"/>
          <p:cNvPicPr>
            <a:picLocks noChangeAspect="1"/>
          </p:cNvPicPr>
          <p:nvPr/>
        </p:nvPicPr>
        <p:blipFill>
          <a:blip r:embed="rId4"/>
          <a:stretch>
            <a:fillRect/>
          </a:stretch>
        </p:blipFill>
        <p:spPr>
          <a:xfrm>
            <a:off x="63268" y="3399113"/>
            <a:ext cx="856441" cy="773021"/>
          </a:xfrm>
          <a:prstGeom prst="rect">
            <a:avLst/>
          </a:prstGeom>
        </p:spPr>
      </p:pic>
      <p:pic>
        <p:nvPicPr>
          <p:cNvPr id="34" name="Picture 33"/>
          <p:cNvPicPr>
            <a:picLocks noChangeAspect="1"/>
          </p:cNvPicPr>
          <p:nvPr/>
        </p:nvPicPr>
        <p:blipFill>
          <a:blip r:embed="rId4"/>
          <a:stretch>
            <a:fillRect/>
          </a:stretch>
        </p:blipFill>
        <p:spPr>
          <a:xfrm>
            <a:off x="45071" y="5530707"/>
            <a:ext cx="856441" cy="773021"/>
          </a:xfrm>
          <a:prstGeom prst="rect">
            <a:avLst/>
          </a:prstGeom>
        </p:spPr>
      </p:pic>
      <p:pic>
        <p:nvPicPr>
          <p:cNvPr id="35" name="Picture 34"/>
          <p:cNvPicPr>
            <a:picLocks noChangeAspect="1"/>
          </p:cNvPicPr>
          <p:nvPr/>
        </p:nvPicPr>
        <p:blipFill>
          <a:blip r:embed="rId4"/>
          <a:stretch>
            <a:fillRect/>
          </a:stretch>
        </p:blipFill>
        <p:spPr>
          <a:xfrm>
            <a:off x="60061" y="4420804"/>
            <a:ext cx="856441" cy="773021"/>
          </a:xfrm>
          <a:prstGeom prst="rect">
            <a:avLst/>
          </a:prstGeom>
        </p:spPr>
      </p:pic>
      <p:pic>
        <p:nvPicPr>
          <p:cNvPr id="6" name="Picture 5" descr="A screenshot of a computer&#10;&#10;Description automatically generated">
            <a:extLst>
              <a:ext uri="{FF2B5EF4-FFF2-40B4-BE49-F238E27FC236}">
                <a16:creationId xmlns:a16="http://schemas.microsoft.com/office/drawing/2014/main" id="{885CFDD7-7EB7-2511-2415-C1129FCCA82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16585" y="5018722"/>
            <a:ext cx="4112314" cy="906186"/>
          </a:xfrm>
          <a:prstGeom prst="rect">
            <a:avLst/>
          </a:prstGeom>
        </p:spPr>
      </p:pic>
      <p:pic>
        <p:nvPicPr>
          <p:cNvPr id="10" name="Picture 9" descr="A diagram of a process&#10;&#10;Description automatically generated">
            <a:extLst>
              <a:ext uri="{FF2B5EF4-FFF2-40B4-BE49-F238E27FC236}">
                <a16:creationId xmlns:a16="http://schemas.microsoft.com/office/drawing/2014/main" id="{027BAAE4-CA6D-61BD-AE72-3EBE2ACD0A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258035" y="5652737"/>
            <a:ext cx="2526049" cy="1039778"/>
          </a:xfrm>
          <a:prstGeom prst="rect">
            <a:avLst/>
          </a:prstGeom>
        </p:spPr>
      </p:pic>
    </p:spTree>
    <p:extLst>
      <p:ext uri="{BB962C8B-B14F-4D97-AF65-F5344CB8AC3E}">
        <p14:creationId xmlns:p14="http://schemas.microsoft.com/office/powerpoint/2010/main" val="182125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351</Words>
  <Application>Microsoft Macintosh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XCCW Joined 12a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Rea Siddons</dc:creator>
  <cp:lastModifiedBy>Molly Pickering</cp:lastModifiedBy>
  <cp:revision>29</cp:revision>
  <dcterms:created xsi:type="dcterms:W3CDTF">2023-02-03T10:40:57Z</dcterms:created>
  <dcterms:modified xsi:type="dcterms:W3CDTF">2023-09-01T18:53:34Z</dcterms:modified>
</cp:coreProperties>
</file>