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4D1"/>
    <a:srgbClr val="FFECAF"/>
    <a:srgbClr val="FFCC99"/>
    <a:srgbClr val="DEBDFF"/>
    <a:srgbClr val="FFCCFF"/>
    <a:srgbClr val="CC99FF"/>
    <a:srgbClr val="FF99FF"/>
    <a:srgbClr val="CCCCFF"/>
    <a:srgbClr val="CC00CC"/>
    <a:srgbClr val="CC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34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EF9EB-A4BC-447E-87D2-E9DFA2C63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03BE23-C357-48EB-8229-B81628EDAA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B183E-B257-40C6-82FF-B4CBB93DA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2577C-1629-4515-8B1B-637116E86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B6130-CC9B-4CBA-B001-A972A3C7E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409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7AD73-4342-4408-B4AE-31AB2741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7CDF4-9D36-4044-8903-9AB8169BC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76042-B0FB-42D1-BA9B-BA3D467AC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40EEC-1107-41E5-B9CA-93E89EF0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46FAC-1A0F-4D98-AE42-EAD682C57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832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2C855-5161-42BB-AE16-6E653E985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B166E-1CCC-4B79-81C0-B62BB8CE2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A195D-3FF6-4C5D-93EB-52F82A791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DF8E9-ADFF-4C96-A5AF-D0A5B7F48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F02C2-6608-4152-AEDE-44B8C27C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8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8B7B-9A30-4477-B3EC-9AD3995F5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435D3-3F63-4554-A4BE-7BE1A2D30C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2648A-6904-40B8-86F7-5B4D5B10F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61A86-6B6F-4F47-B921-1FB190677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D9475-1405-47DE-B51A-D2C440DE6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D12A5-E9C8-42E1-8D4A-BE0FF09EE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75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C9D47-295B-4729-BE52-D14FA990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59F3B-9490-499F-A5B8-9300B9A28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23508-687D-47D2-A3D6-5F02E7FFFC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EDDAC-DFA2-4000-B3A0-0FDFCCC3A3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D30297-03CD-4C26-98C0-DC77BABE1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0F2A5C-F1DC-4847-B44B-D48CA52A9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81C69E-9B0D-41BD-94A7-BF0557888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A5C5D-856A-43C9-9B55-773B8E99F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04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76F9B-A9D8-41D2-A9BA-E1919BAC4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8B4BA4-9FB3-4BE5-BCB8-7F241EDBC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31BFDD-C998-4E25-B1E7-F98C8525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0B657A-A1CF-4946-9FAD-059DE5223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15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09EA9B-D1B9-4469-AE75-5FA8D45CE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0E9242-251D-4666-A642-0E6C1F85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DA89C-5E6C-4DE3-9C0F-C58FB553A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251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7A30E-7AD1-4CE4-97E2-2773918B0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A7B3F-D5FE-41F5-BB79-BC92CCED1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2CF03-318B-4E8F-A39A-15457C6BC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B9238-A5D2-48E5-BF8F-6DB18A662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2EAE4-F474-468C-B67E-A2626B8E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EF39D-DCCC-4323-9339-3AE9B2E33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110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E43E4-0D6F-4036-B5F3-8FBE443E7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F242B0-2106-44BA-9D79-1218013C00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BA7FB-BA67-4219-9AA4-65D56580F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2D9C1A-5C51-4ABE-9A16-3BE1044CE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758C3-9C4C-42D2-9CAB-BF2C367C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B020A-CDF7-454E-85D8-EA71D265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589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A82FE-1EC7-4F1E-81F9-FF60EACB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DDA8A9-127A-4B22-9475-8660E31C4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4348E-3B6C-465C-A5CA-BA74F7B63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182FF-6E21-4ECE-B6BD-694B7A848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D5345-B345-4877-A7C4-5877FFF5E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33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9BA86F-A0D1-4564-B3CD-76D6FBB3B9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CD330-6A38-4705-87AF-C7B2E354C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D0F6A-3F87-4DB1-81C5-1B5744DAA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BB9EA-5944-4825-A34F-98B910EF9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2C415-16FB-48E3-9E1A-8972890CA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547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400C8-56F5-4C12-B775-1670ECAA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62E6F-0D50-4CAB-B449-ACA7DE408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86283-DA6C-4CD2-87C6-F9008E586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BD0F2-FF24-4C39-BCC6-930E96029B7C}" type="datetimeFigureOut">
              <a:rPr lang="en-GB" smtClean="0"/>
              <a:t>10/08/2026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858E8-86C6-4E3F-9FFE-DD43675EF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4DBC9-B0E2-454F-A5FE-3697AA68E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768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mp"/><Relationship Id="rId5" Type="http://schemas.openxmlformats.org/officeDocument/2006/relationships/image" Target="../media/image4.tmp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>
            <a:extLst>
              <a:ext uri="{FF2B5EF4-FFF2-40B4-BE49-F238E27FC236}">
                <a16:creationId xmlns:a16="http://schemas.microsoft.com/office/drawing/2014/main" id="{608374BD-876D-424C-9291-E6DA0EF92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754" y="177010"/>
            <a:ext cx="11429330" cy="911074"/>
          </a:xfrm>
          <a:prstGeom prst="rect">
            <a:avLst/>
          </a:prstGeom>
          <a:solidFill>
            <a:srgbClr val="FFF4D1"/>
          </a:solidFill>
          <a:ln w="76200">
            <a:solidFill>
              <a:srgbClr val="7030A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endParaRPr lang="en-GB" sz="1200" b="1" dirty="0">
              <a:effectLst/>
              <a:latin typeface="XCCW Joined 12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1600" b="1" dirty="0">
                <a:effectLst/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3   Computing Knowledge Organiser </a:t>
            </a:r>
            <a:r>
              <a:rPr lang="en-GB" sz="1600" b="1" dirty="0"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Autumn</a:t>
            </a:r>
            <a:r>
              <a:rPr lang="en-GB" sz="1600" b="1" dirty="0">
                <a:effectLst/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1 </a:t>
            </a:r>
            <a:endParaRPr lang="en-GB" sz="1600" dirty="0">
              <a:effectLst/>
              <a:latin typeface="XCCW Joined 12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GB" sz="1600" b="1" dirty="0">
                <a:effectLst/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Computing systems and networks – Connecting computers </a:t>
            </a:r>
          </a:p>
        </p:txBody>
      </p:sp>
      <p:pic>
        <p:nvPicPr>
          <p:cNvPr id="12" name="Picture 11" descr="glenmere_logo_colour">
            <a:extLst>
              <a:ext uri="{FF2B5EF4-FFF2-40B4-BE49-F238E27FC236}">
                <a16:creationId xmlns:a16="http://schemas.microsoft.com/office/drawing/2014/main" id="{92DC9B44-7E7F-472C-A00F-5DEB6291A10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9011" y="213250"/>
            <a:ext cx="1010887" cy="83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D95D47C-5255-49E6-9109-4986ACBD6B68}"/>
              </a:ext>
            </a:extLst>
          </p:cNvPr>
          <p:cNvSpPr/>
          <p:nvPr/>
        </p:nvSpPr>
        <p:spPr>
          <a:xfrm>
            <a:off x="932445" y="1169040"/>
            <a:ext cx="4572007" cy="883699"/>
          </a:xfrm>
          <a:prstGeom prst="roundRect">
            <a:avLst/>
          </a:prstGeom>
          <a:solidFill>
            <a:srgbClr val="FFF4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1. E-safety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We can use text, images, or both text and image to communicate messages.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An image is picture/photograph.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7C951DB-04D4-4E9B-BCBD-DD2045084014}"/>
              </a:ext>
            </a:extLst>
          </p:cNvPr>
          <p:cNvSpPr/>
          <p:nvPr/>
        </p:nvSpPr>
        <p:spPr>
          <a:xfrm>
            <a:off x="912262" y="2160444"/>
            <a:ext cx="4592190" cy="882094"/>
          </a:xfrm>
          <a:prstGeom prst="roundRect">
            <a:avLst/>
          </a:prstGeom>
          <a:solidFill>
            <a:srgbClr val="FFF4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2. How does a digital device work?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ea typeface="Quicksand"/>
                <a:cs typeface="Quicksand"/>
                <a:sym typeface="Quicksand"/>
              </a:rPr>
              <a:t>Digital device must have an input, process and output.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ea typeface="Quicksand"/>
                <a:cs typeface="Quicksand"/>
                <a:sym typeface="Quicksand"/>
              </a:rPr>
              <a:t>Digital device accepts </a:t>
            </a:r>
            <a:r>
              <a:rPr lang="en-GB" sz="1200" b="1" dirty="0">
                <a:solidFill>
                  <a:schemeClr val="tx1"/>
                </a:solidFill>
                <a:ea typeface="Quicksand"/>
                <a:cs typeface="Quicksand"/>
                <a:sym typeface="Quicksand"/>
              </a:rPr>
              <a:t>inputs</a:t>
            </a:r>
            <a:r>
              <a:rPr lang="en-GB" sz="1200" dirty="0">
                <a:solidFill>
                  <a:schemeClr val="tx1"/>
                </a:solidFill>
                <a:ea typeface="Quicksand"/>
                <a:cs typeface="Quicksand"/>
                <a:sym typeface="Quicksand"/>
              </a:rPr>
              <a:t> and they produce </a:t>
            </a:r>
            <a:r>
              <a:rPr lang="en-GB" sz="1200" b="1" dirty="0">
                <a:solidFill>
                  <a:schemeClr val="tx1"/>
                </a:solidFill>
                <a:ea typeface="Quicksand"/>
                <a:cs typeface="Quicksand"/>
                <a:sym typeface="Quicksand"/>
              </a:rPr>
              <a:t>outputs</a:t>
            </a:r>
            <a:r>
              <a:rPr lang="en-GB" sz="1200" dirty="0">
                <a:solidFill>
                  <a:schemeClr val="tx1"/>
                </a:solidFill>
                <a:ea typeface="Quicksand"/>
                <a:cs typeface="Quicksand"/>
                <a:sym typeface="Quicksand"/>
              </a:rPr>
              <a:t>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  <a:ea typeface="Quicksand"/>
                <a:cs typeface="Quicksand"/>
                <a:sym typeface="Quicksand"/>
              </a:rPr>
              <a:t>Camera, computer and IPad are all digital devices. 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0C93A07-850D-46ED-96DB-0392EBCA854D}"/>
              </a:ext>
            </a:extLst>
          </p:cNvPr>
          <p:cNvSpPr/>
          <p:nvPr/>
        </p:nvSpPr>
        <p:spPr>
          <a:xfrm>
            <a:off x="932445" y="3125945"/>
            <a:ext cx="4576149" cy="774854"/>
          </a:xfrm>
          <a:prstGeom prst="roundRect">
            <a:avLst/>
          </a:prstGeom>
          <a:solidFill>
            <a:srgbClr val="FFF4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3. What parts make up a digital device?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Device can have 1 input that leads to several outputs.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Input devices: keyboard, mouse, microphone.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Output devices: speakers, monitor, printer. 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E113E08-5C9A-47D2-A8B0-A0554039A121}"/>
              </a:ext>
            </a:extLst>
          </p:cNvPr>
          <p:cNvSpPr/>
          <p:nvPr/>
        </p:nvSpPr>
        <p:spPr>
          <a:xfrm>
            <a:off x="932444" y="3975000"/>
            <a:ext cx="4572007" cy="858261"/>
          </a:xfrm>
          <a:prstGeom prst="roundRect">
            <a:avLst/>
          </a:prstGeom>
          <a:solidFill>
            <a:srgbClr val="FFF4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4. How do digital devices help us?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Digital devices are all forms of information technology.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Can paint a picture using digital devices.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Using a digital device we can use the undo button. 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A568162-D5F6-4462-BCD2-0FEC6331B4E6}"/>
              </a:ext>
            </a:extLst>
          </p:cNvPr>
          <p:cNvSpPr/>
          <p:nvPr/>
        </p:nvSpPr>
        <p:spPr>
          <a:xfrm>
            <a:off x="946483" y="4914106"/>
            <a:ext cx="4557968" cy="774854"/>
          </a:xfrm>
          <a:prstGeom prst="roundRect">
            <a:avLst/>
          </a:prstGeom>
          <a:solidFill>
            <a:srgbClr val="FFF4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</a:rPr>
              <a:t>5. How am I connected?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A computer network collects information (data).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A computer network is simply two more computers joined together to share information. 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BEFEC20-387C-4CBC-A2D1-041671D3B2C9}"/>
              </a:ext>
            </a:extLst>
          </p:cNvPr>
          <p:cNvSpPr/>
          <p:nvPr/>
        </p:nvSpPr>
        <p:spPr>
          <a:xfrm>
            <a:off x="946483" y="5807907"/>
            <a:ext cx="4557967" cy="774854"/>
          </a:xfrm>
          <a:prstGeom prst="roundRect">
            <a:avLst/>
          </a:prstGeom>
          <a:solidFill>
            <a:srgbClr val="FFF4D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200" b="1" dirty="0">
                <a:solidFill>
                  <a:schemeClr val="tx1"/>
                </a:solidFill>
                <a:latin typeface="+mj-lt"/>
              </a:rPr>
              <a:t>6. </a:t>
            </a:r>
            <a:r>
              <a:rPr lang="en-GB" sz="1200" b="1" dirty="0">
                <a:solidFill>
                  <a:schemeClr val="tx1"/>
                </a:solidFill>
              </a:rPr>
              <a:t>How are computers connected?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A server is a computer that stores files.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chemeClr val="tx1"/>
                </a:solidFill>
              </a:rPr>
              <a:t>A server is connected to a computer network. 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A60ADD42-90B3-4343-8991-651C45F97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7912739"/>
              </p:ext>
            </p:extLst>
          </p:nvPr>
        </p:nvGraphicFramePr>
        <p:xfrm>
          <a:off x="5720771" y="1279079"/>
          <a:ext cx="6157720" cy="3735611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2121918">
                  <a:extLst>
                    <a:ext uri="{9D8B030D-6E8A-4147-A177-3AD203B41FA5}">
                      <a16:colId xmlns:a16="http://schemas.microsoft.com/office/drawing/2014/main" val="198306764"/>
                    </a:ext>
                  </a:extLst>
                </a:gridCol>
                <a:gridCol w="4035802">
                  <a:extLst>
                    <a:ext uri="{9D8B030D-6E8A-4147-A177-3AD203B41FA5}">
                      <a16:colId xmlns:a16="http://schemas.microsoft.com/office/drawing/2014/main" val="2117846056"/>
                    </a:ext>
                  </a:extLst>
                </a:gridCol>
              </a:tblGrid>
              <a:tr h="14744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+mn-lt"/>
                        </a:rPr>
                        <a:t>Key Vocabulary </a:t>
                      </a:r>
                      <a:endParaRPr lang="en-GB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674451"/>
                  </a:ext>
                </a:extLst>
              </a:tr>
              <a:tr h="253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Digital</a:t>
                      </a:r>
                      <a:r>
                        <a:rPr lang="en-GB" sz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device 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computer or a device with a computer inside that has been programmed for a specific task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7552064"/>
                  </a:ext>
                </a:extLst>
              </a:tr>
              <a:tr h="2948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Input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 </a:t>
                      </a: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 is sent to a </a:t>
                      </a:r>
                      <a:r>
                        <a:rPr lang="en-GB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 </a:t>
                      </a: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be</a:t>
                      </a:r>
                      <a:r>
                        <a:rPr lang="en-GB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processed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5383986"/>
                  </a:ext>
                </a:extLst>
              </a:tr>
              <a:tr h="2948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Output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 fontAlgn="t" latinLnBrk="0"/>
                      <a:br>
                        <a:rPr lang="en-GB" sz="1200" b="0" i="0" dirty="0">
                          <a:solidFill>
                            <a:srgbClr val="333448"/>
                          </a:solidFill>
                          <a:effectLst/>
                          <a:latin typeface="Roboto"/>
                        </a:rPr>
                      </a:br>
                      <a:r>
                        <a:rPr lang="en-GB" sz="1200" b="0" i="0" dirty="0">
                          <a:solidFill>
                            <a:srgbClr val="333448"/>
                          </a:solidFill>
                          <a:effectLst/>
                          <a:latin typeface="Roboto"/>
                        </a:rPr>
                        <a:t>The result of </a:t>
                      </a:r>
                      <a:r>
                        <a:rPr lang="en-GB" sz="1200" b="1" i="0" dirty="0">
                          <a:solidFill>
                            <a:srgbClr val="333448"/>
                          </a:solidFill>
                          <a:effectLst/>
                          <a:latin typeface="Roboto"/>
                        </a:rPr>
                        <a:t>data processed </a:t>
                      </a:r>
                      <a:r>
                        <a:rPr lang="en-GB" sz="1200" b="0" i="0" dirty="0">
                          <a:solidFill>
                            <a:srgbClr val="333448"/>
                          </a:solidFill>
                          <a:effectLst/>
                          <a:latin typeface="Roboto"/>
                        </a:rPr>
                        <a:t>by a </a:t>
                      </a:r>
                      <a:r>
                        <a:rPr lang="en-GB" sz="1200" b="1" i="0" dirty="0">
                          <a:solidFill>
                            <a:srgbClr val="333448"/>
                          </a:solidFill>
                          <a:effectLst/>
                          <a:latin typeface="Roboto"/>
                        </a:rPr>
                        <a:t>computer</a:t>
                      </a:r>
                      <a:endParaRPr lang="en-GB" sz="1200" dirty="0">
                        <a:solidFill>
                          <a:srgbClr val="333448"/>
                        </a:solidFill>
                        <a:effectLst/>
                        <a:latin typeface="Roboto"/>
                      </a:endParaRPr>
                    </a:p>
                  </a:txBody>
                  <a:tcPr marL="76200" marT="76200" marB="76200"/>
                </a:tc>
                <a:extLst>
                  <a:ext uri="{0D108BD9-81ED-4DB2-BD59-A6C34878D82A}">
                    <a16:rowId xmlns:a16="http://schemas.microsoft.com/office/drawing/2014/main" val="3721519695"/>
                  </a:ext>
                </a:extLst>
              </a:tr>
              <a:tr h="29488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set of ordered </a:t>
                      </a:r>
                      <a:r>
                        <a:rPr lang="en-GB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commands</a:t>
                      </a: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that can be </a:t>
                      </a:r>
                      <a:r>
                        <a:rPr lang="en-GB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run</a:t>
                      </a: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by a </a:t>
                      </a:r>
                      <a:r>
                        <a:rPr lang="en-GB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</a:t>
                      </a: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to complete a task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0585384"/>
                  </a:ext>
                </a:extLst>
              </a:tr>
              <a:tr h="44232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 network 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group of interconnected computing devices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79769214"/>
                  </a:ext>
                </a:extLst>
              </a:tr>
              <a:tr h="7372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Server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 networked </a:t>
                      </a:r>
                      <a:r>
                        <a:rPr lang="en-GB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 </a:t>
                      </a: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that manages, </a:t>
                      </a:r>
                      <a:r>
                        <a:rPr lang="en-GB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stores, </a:t>
                      </a: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 provides </a:t>
                      </a:r>
                      <a:r>
                        <a:rPr lang="en-GB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data </a:t>
                      </a: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such as files to other computers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3563295"/>
                  </a:ext>
                </a:extLst>
              </a:tr>
              <a:tr h="73720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Process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 </a:t>
                      </a:r>
                      <a:r>
                        <a:rPr lang="en-GB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</a:t>
                      </a: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or part of a </a:t>
                      </a:r>
                      <a:r>
                        <a:rPr lang="en-GB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</a:t>
                      </a:r>
                      <a:r>
                        <a:rPr lang="en-GB" sz="12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that is running on a </a:t>
                      </a:r>
                      <a:r>
                        <a:rPr lang="en-GB" sz="1200" b="1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computer</a:t>
                      </a:r>
                      <a:endParaRPr lang="en-GB" sz="12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5200437"/>
                  </a:ext>
                </a:extLst>
              </a:tr>
            </a:tbl>
          </a:graphicData>
        </a:graphic>
      </p:graphicFrame>
      <p:pic>
        <p:nvPicPr>
          <p:cNvPr id="20" name="Picture 1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445" y="269959"/>
            <a:ext cx="987909" cy="76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05" y="1250668"/>
            <a:ext cx="856441" cy="773021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24" y="2225796"/>
            <a:ext cx="856441" cy="773021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58" y="3147139"/>
            <a:ext cx="856441" cy="773021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42" y="5852111"/>
            <a:ext cx="856441" cy="773021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22" y="4975453"/>
            <a:ext cx="856441" cy="773021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23" y="4067468"/>
            <a:ext cx="856441" cy="773021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6627" y="4788778"/>
            <a:ext cx="3870014" cy="1729875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5535" y="4840489"/>
            <a:ext cx="1747469" cy="1678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5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11219</TotalTime>
  <Words>310</Words>
  <Application>Microsoft Office PowerPoint</Application>
  <PresentationFormat>Widescreen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Quicksand</vt:lpstr>
      <vt:lpstr>Roboto</vt:lpstr>
      <vt:lpstr>XCCW Joined 12a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Rea Siddons</dc:creator>
  <cp:lastModifiedBy>Tami Dorrington</cp:lastModifiedBy>
  <cp:revision>48</cp:revision>
  <cp:lastPrinted>2023-09-06T11:41:01Z</cp:lastPrinted>
  <dcterms:created xsi:type="dcterms:W3CDTF">2023-02-03T10:40:57Z</dcterms:created>
  <dcterms:modified xsi:type="dcterms:W3CDTF">2026-08-10T10:05:58Z</dcterms:modified>
</cp:coreProperties>
</file>