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CC99FF"/>
    <a:srgbClr val="CC66FF"/>
    <a:srgbClr val="CC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EF9EB-A4BC-447E-87D2-E9DFA2C63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3BE23-C357-48EB-8229-B81628EDA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B183E-B257-40C6-82FF-B4CBB93D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2577C-1629-4515-8B1B-637116E8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B6130-CC9B-4CBA-B001-A972A3C7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40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AD73-4342-4408-B4AE-31AB2741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7CDF4-9D36-4044-8903-9AB8169B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76042-B0FB-42D1-BA9B-BA3D467A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40EEC-1107-41E5-B9CA-93E89EF0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46FAC-1A0F-4D98-AE42-EAD682C5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3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C855-5161-42BB-AE16-6E653E98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B166E-1CCC-4B79-81C0-B62BB8CE2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A195D-3FF6-4C5D-93EB-52F82A791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DF8E9-ADFF-4C96-A5AF-D0A5B7F4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F02C2-6608-4152-AEDE-44B8C27C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8B7B-9A30-4477-B3EC-9AD3995F5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435D3-3F63-4554-A4BE-7BE1A2D30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2648A-6904-40B8-86F7-5B4D5B10F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61A86-6B6F-4F47-B921-1FB190677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D9475-1405-47DE-B51A-D2C440DE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D12A5-E9C8-42E1-8D4A-BE0FF09E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9D47-295B-4729-BE52-D14FA990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59F3B-9490-499F-A5B8-9300B9A28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23508-687D-47D2-A3D6-5F02E7FFF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EDDAC-DFA2-4000-B3A0-0FDFCCC3A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30297-03CD-4C26-98C0-DC77BABE1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0F2A5C-F1DC-4847-B44B-D48CA52A9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1C69E-9B0D-41BD-94A7-BF055788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A5C5D-856A-43C9-9B55-773B8E99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0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76F9B-A9D8-41D2-A9BA-E1919BAC4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B4BA4-9FB3-4BE5-BCB8-7F241EDB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1BFDD-C998-4E25-B1E7-F98C8525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B657A-A1CF-4946-9FAD-059DE522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15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09EA9B-D1B9-4469-AE75-5FA8D45C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E9242-251D-4666-A642-0E6C1F85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DA89C-5E6C-4DE3-9C0F-C58FB553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25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7A30E-7AD1-4CE4-97E2-2773918B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7B3F-D5FE-41F5-BB79-BC92CCED1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2CF03-318B-4E8F-A39A-15457C6BC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B9238-A5D2-48E5-BF8F-6DB18A66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2EAE4-F474-468C-B67E-A2626B8E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EF39D-DCCC-4323-9339-3AE9B2E3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11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E43E4-0D6F-4036-B5F3-8FBE443E7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242B0-2106-44BA-9D79-1218013C0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BA7FB-BA67-4219-9AA4-65D56580F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D9C1A-5C51-4ABE-9A16-3BE1044CE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758C3-9C4C-42D2-9CAB-BF2C367C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B020A-CDF7-454E-85D8-EA71D265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8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82FE-1EC7-4F1E-81F9-FF60EACB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DDA8A9-127A-4B22-9475-8660E31C4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4348E-3B6C-465C-A5CA-BA74F7B63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182FF-6E21-4ECE-B6BD-694B7A84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D5345-B345-4877-A7C4-5877FFF5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33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BA86F-A0D1-4564-B3CD-76D6FBB3B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CD330-6A38-4705-87AF-C7B2E354C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D0F6A-3F87-4DB1-81C5-1B5744DA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BB9EA-5944-4825-A34F-98B910EF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2C415-16FB-48E3-9E1A-8972890C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4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400C8-56F5-4C12-B775-1670ECAA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62E6F-0D50-4CAB-B449-ACA7DE408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86283-DA6C-4CD2-87C6-F9008E586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BD0F2-FF24-4C39-BCC6-930E96029B7C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858E8-86C6-4E3F-9FFE-DD43675EF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4DBC9-B0E2-454F-A5FE-3697AA68E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76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>
            <a:extLst>
              <a:ext uri="{FF2B5EF4-FFF2-40B4-BE49-F238E27FC236}">
                <a16:creationId xmlns:a16="http://schemas.microsoft.com/office/drawing/2014/main" id="{608374BD-876D-424C-9291-E6DA0EF92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754" y="149340"/>
            <a:ext cx="11069058" cy="911074"/>
          </a:xfrm>
          <a:prstGeom prst="rect">
            <a:avLst/>
          </a:prstGeom>
          <a:solidFill>
            <a:srgbClr val="CC66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endParaRPr lang="en-GB" sz="1200" b="1" dirty="0">
              <a:effectLst/>
              <a:latin typeface="XCCW Joined 12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3 </a:t>
            </a:r>
            <a:r>
              <a:rPr lang="en-GB" sz="1200" b="1" dirty="0"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Music</a:t>
            </a:r>
            <a:r>
              <a:rPr lang="en-GB" sz="12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Knowledge Organiser </a:t>
            </a:r>
            <a:r>
              <a:rPr lang="en-GB" sz="1200" b="1" dirty="0"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Autumn 2 - Ballads   </a:t>
            </a:r>
            <a:endParaRPr lang="en-GB" sz="1200" dirty="0">
              <a:effectLst/>
              <a:latin typeface="XCCW Joined 12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glenmere_logo_colour">
            <a:extLst>
              <a:ext uri="{FF2B5EF4-FFF2-40B4-BE49-F238E27FC236}">
                <a16:creationId xmlns:a16="http://schemas.microsoft.com/office/drawing/2014/main" id="{92DC9B44-7E7F-472C-A00F-5DEB6291A1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963" y="213250"/>
            <a:ext cx="1010887" cy="83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95D47C-5255-49E6-9109-4986ACBD6B68}"/>
              </a:ext>
            </a:extLst>
          </p:cNvPr>
          <p:cNvSpPr/>
          <p:nvPr/>
        </p:nvSpPr>
        <p:spPr>
          <a:xfrm>
            <a:off x="932445" y="1169040"/>
            <a:ext cx="5269947" cy="926709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</a:rPr>
              <a:t>What is a ballad?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A ballad is a story written in short phrases which are called stanzas.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A ballad similar to a poem.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A chorus is a repeated sections of music with the same tune and lyrics.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7C951DB-04D4-4E9B-BCBD-DD2045084014}"/>
              </a:ext>
            </a:extLst>
          </p:cNvPr>
          <p:cNvSpPr/>
          <p:nvPr/>
        </p:nvSpPr>
        <p:spPr>
          <a:xfrm>
            <a:off x="918405" y="2204375"/>
            <a:ext cx="5051073" cy="926709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en-GB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Performing a Ballad.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The features of a ballad are -telling a story, having chorus, rhyming.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When performing in a group, you need to think about: listening to each other, staying in time, watching the person leading.</a:t>
            </a:r>
            <a:endParaRPr lang="en-GB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C93A07-850D-46ED-96DB-0392EBCA854D}"/>
              </a:ext>
            </a:extLst>
          </p:cNvPr>
          <p:cNvSpPr/>
          <p:nvPr/>
        </p:nvSpPr>
        <p:spPr>
          <a:xfrm>
            <a:off x="887734" y="3226581"/>
            <a:ext cx="5298024" cy="920826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3. </a:t>
            </a: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</a:rPr>
              <a:t>The Story Behind the Song.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To </a:t>
            </a:r>
            <a:r>
              <a:rPr lang="en-US" sz="1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summarise</a:t>
            </a: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 means to describe something in a few words.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A story mountain is a scheme that helps understand the important points in the story.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Lyrics are the words to a song.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E113E08-5C9A-47D2-A8B0-A0554039A121}"/>
              </a:ext>
            </a:extLst>
          </p:cNvPr>
          <p:cNvSpPr/>
          <p:nvPr/>
        </p:nvSpPr>
        <p:spPr>
          <a:xfrm>
            <a:off x="932446" y="4300604"/>
            <a:ext cx="5269946" cy="92082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4. </a:t>
            </a: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</a:rPr>
              <a:t>Writing Lyrics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Writing lyrics is similar to writing a poem; it will have stanzas (verses)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Rhyming is a repetition of words that sound the same or have a similar ending sound, like 'cat' and 'mat'.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568162-D5F6-4462-BCD2-0FEC6331B4E6}"/>
              </a:ext>
            </a:extLst>
          </p:cNvPr>
          <p:cNvSpPr/>
          <p:nvPr/>
        </p:nvSpPr>
        <p:spPr>
          <a:xfrm>
            <a:off x="918405" y="5411453"/>
            <a:ext cx="5269946" cy="839479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5. Singing My Ballad.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Sing with confidence and up and outwards towards your audience.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Use clear diction so your audience can understand the lyrics.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Nonsense </a:t>
            </a:r>
            <a:r>
              <a:rPr lang="en-US" sz="1100" b="1">
                <a:solidFill>
                  <a:schemeClr val="tx1"/>
                </a:solidFill>
                <a:latin typeface="Comic Sans MS" panose="030F0702030302020204" pitchFamily="66" charset="0"/>
              </a:rPr>
              <a:t>words are words </a:t>
            </a:r>
            <a:r>
              <a:rPr lang="en-US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which have no meaning and are often used for filling time in songs - usually pop </a:t>
            </a:r>
            <a:r>
              <a:rPr lang="en-US" sz="1100" b="1">
                <a:solidFill>
                  <a:schemeClr val="tx1"/>
                </a:solidFill>
                <a:latin typeface="Comic Sans MS" panose="030F0702030302020204" pitchFamily="66" charset="0"/>
              </a:rPr>
              <a:t>songs.</a:t>
            </a:r>
            <a:endParaRPr lang="en-GB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60ADD42-90B3-4343-8991-651C45F97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918472"/>
              </p:ext>
            </p:extLst>
          </p:nvPr>
        </p:nvGraphicFramePr>
        <p:xfrm>
          <a:off x="7279988" y="1260416"/>
          <a:ext cx="4295648" cy="4516183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480258">
                  <a:extLst>
                    <a:ext uri="{9D8B030D-6E8A-4147-A177-3AD203B41FA5}">
                      <a16:colId xmlns:a16="http://schemas.microsoft.com/office/drawing/2014/main" val="198306764"/>
                    </a:ext>
                  </a:extLst>
                </a:gridCol>
                <a:gridCol w="2815390">
                  <a:extLst>
                    <a:ext uri="{9D8B030D-6E8A-4147-A177-3AD203B41FA5}">
                      <a16:colId xmlns:a16="http://schemas.microsoft.com/office/drawing/2014/main" val="2117846056"/>
                    </a:ext>
                  </a:extLst>
                </a:gridCol>
              </a:tblGrid>
              <a:tr h="24898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</a:rPr>
                        <a:t>Key Vocabulary 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74451"/>
                  </a:ext>
                </a:extLst>
              </a:tr>
              <a:tr h="248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Ballad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ballad is a poem or song that tells an exciting story. It has a bouncy rhythm and uses short verses that are easy to remember and sing.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52064"/>
                  </a:ext>
                </a:extLst>
              </a:tr>
              <a:tr h="248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Ensemble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group of people who play musical instruments or sing together, like a band, a choir, or a string quartet.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585384"/>
                  </a:ext>
                </a:extLst>
              </a:tr>
              <a:tr h="248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Compose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Making up a brand-new song, poem, or story. For example, a musician puts musical notes together to compose a tune.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769214"/>
                  </a:ext>
                </a:extLst>
              </a:tr>
              <a:tr h="497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Happy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happy sound in music is a bright, fast, and bouncy tune that makes people feel joy and want to dance. It usually uses major scales, upbeat rhythms, and lively instruments to create a cheerful and fun mood 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563295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97CF622D-B989-4C93-B614-94C0155A752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475" y="1278475"/>
            <a:ext cx="717403" cy="6603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DBAB7F-73A1-4000-9F8A-6B75CEA6ED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475" y="2273891"/>
            <a:ext cx="717403" cy="6603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A4721B5-F076-4326-9A0E-D3B4EC64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627" y="3269307"/>
            <a:ext cx="717403" cy="6603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CFE980B-415C-4E50-B9AD-82D5EE1C63C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00" y="4417680"/>
            <a:ext cx="717403" cy="6603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A61AE8E-D320-4DC0-8A14-0B1B7757FB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00" y="5500996"/>
            <a:ext cx="717403" cy="6603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7DDA48-B393-4D6E-A790-96E73BFF5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574" y="4417680"/>
            <a:ext cx="1709788" cy="183325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893FC58-223D-418E-B4F0-ED19D53436B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5802" y="1938866"/>
            <a:ext cx="1839004" cy="13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5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93BF5F3C0C1B47BB8430FC3F221BBB" ma:contentTypeVersion="22" ma:contentTypeDescription="Create a new document." ma:contentTypeScope="" ma:versionID="af70c32cb749152406012de8d8fa5126">
  <xsd:schema xmlns:xsd="http://www.w3.org/2001/XMLSchema" xmlns:xs="http://www.w3.org/2001/XMLSchema" xmlns:p="http://schemas.microsoft.com/office/2006/metadata/properties" xmlns:ns2="290ea9c4-c152-4d9e-bfd5-b587942e2674" xmlns:ns3="ee77fa31-422f-40f2-8aa3-a2b434f1c262" targetNamespace="http://schemas.microsoft.com/office/2006/metadata/properties" ma:root="true" ma:fieldsID="a7974cb11561f5919108a2b773fe5a24" ns2:_="" ns3:_="">
    <xsd:import namespace="290ea9c4-c152-4d9e-bfd5-b587942e2674"/>
    <xsd:import namespace="ee77fa31-422f-40f2-8aa3-a2b434f1c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ea9c4-c152-4d9e-bfd5-b587942e26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7d78c48-43eb-4b88-8536-2fb462f28f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7fa31-422f-40f2-8aa3-a2b434f1c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a7ed17b-007a-4a16-990e-3a7aeda33b11}" ma:internalName="TaxCatchAll" ma:showField="CatchAllData" ma:web="ee77fa31-422f-40f2-8aa3-a2b434f1c2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0ea9c4-c152-4d9e-bfd5-b587942e2674">
      <Terms xmlns="http://schemas.microsoft.com/office/infopath/2007/PartnerControls"/>
    </lcf76f155ced4ddcb4097134ff3c332f>
    <TaxCatchAll xmlns="ee77fa31-422f-40f2-8aa3-a2b434f1c26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67E385-374B-44B8-A4EA-2350EF43D6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0ea9c4-c152-4d9e-bfd5-b587942e2674"/>
    <ds:schemaRef ds:uri="ee77fa31-422f-40f2-8aa3-a2b434f1c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F072B9-5A3C-4AD0-98B5-B709986BB683}">
  <ds:schemaRefs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ee77fa31-422f-40f2-8aa3-a2b434f1c262"/>
    <ds:schemaRef ds:uri="290ea9c4-c152-4d9e-bfd5-b587942e2674"/>
  </ds:schemaRefs>
</ds:datastoreItem>
</file>

<file path=customXml/itemProps3.xml><?xml version="1.0" encoding="utf-8"?>
<ds:datastoreItem xmlns:ds="http://schemas.openxmlformats.org/officeDocument/2006/customXml" ds:itemID="{54CCF84C-0695-406D-A100-935DBD6318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364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XCCW Joined 12a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 Siddons</dc:creator>
  <cp:lastModifiedBy>Tammy Dorrington</cp:lastModifiedBy>
  <cp:revision>38</cp:revision>
  <cp:lastPrinted>2023-10-12T10:27:08Z</cp:lastPrinted>
  <dcterms:created xsi:type="dcterms:W3CDTF">2023-02-03T10:40:57Z</dcterms:created>
  <dcterms:modified xsi:type="dcterms:W3CDTF">2026-08-19T19:08:33Z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0x0101006693BF5F3C0C1B47BB8430FC3F221BBB</vt:lpwstr>
  </property>
</Properties>
</file>