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12192000" cy="6858000"/>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37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A001962-10C2-4FD7-9C2A-C2FADCF3C73D}" type="datetimeFigureOut">
              <a:rPr lang="en-GB" smtClean="0"/>
              <a:t>10/08/2026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8140F1-D9FB-4842-93F5-2A68473A0A07}" type="slidenum">
              <a:rPr lang="en-GB" smtClean="0"/>
              <a:t>‹#›</a:t>
            </a:fld>
            <a:endParaRPr lang="en-GB"/>
          </a:p>
        </p:txBody>
      </p:sp>
    </p:spTree>
    <p:extLst>
      <p:ext uri="{BB962C8B-B14F-4D97-AF65-F5344CB8AC3E}">
        <p14:creationId xmlns:p14="http://schemas.microsoft.com/office/powerpoint/2010/main" val="2062805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A001962-10C2-4FD7-9C2A-C2FADCF3C73D}" type="datetimeFigureOut">
              <a:rPr lang="en-GB" smtClean="0"/>
              <a:t>10/08/2026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8140F1-D9FB-4842-93F5-2A68473A0A07}" type="slidenum">
              <a:rPr lang="en-GB" smtClean="0"/>
              <a:t>‹#›</a:t>
            </a:fld>
            <a:endParaRPr lang="en-GB"/>
          </a:p>
        </p:txBody>
      </p:sp>
    </p:spTree>
    <p:extLst>
      <p:ext uri="{BB962C8B-B14F-4D97-AF65-F5344CB8AC3E}">
        <p14:creationId xmlns:p14="http://schemas.microsoft.com/office/powerpoint/2010/main" val="632974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A001962-10C2-4FD7-9C2A-C2FADCF3C73D}" type="datetimeFigureOut">
              <a:rPr lang="en-GB" smtClean="0"/>
              <a:t>10/08/2026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8140F1-D9FB-4842-93F5-2A68473A0A07}" type="slidenum">
              <a:rPr lang="en-GB" smtClean="0"/>
              <a:t>‹#›</a:t>
            </a:fld>
            <a:endParaRPr lang="en-GB"/>
          </a:p>
        </p:txBody>
      </p:sp>
    </p:spTree>
    <p:extLst>
      <p:ext uri="{BB962C8B-B14F-4D97-AF65-F5344CB8AC3E}">
        <p14:creationId xmlns:p14="http://schemas.microsoft.com/office/powerpoint/2010/main" val="183048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A001962-10C2-4FD7-9C2A-C2FADCF3C73D}" type="datetimeFigureOut">
              <a:rPr lang="en-GB" smtClean="0"/>
              <a:t>10/08/2026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18140F1-D9FB-4842-93F5-2A68473A0A07}" type="slidenum">
              <a:rPr lang="en-GB" smtClean="0"/>
              <a:t>‹#›</a:t>
            </a:fld>
            <a:endParaRPr lang="en-GB"/>
          </a:p>
        </p:txBody>
      </p:sp>
    </p:spTree>
    <p:extLst>
      <p:ext uri="{BB962C8B-B14F-4D97-AF65-F5344CB8AC3E}">
        <p14:creationId xmlns:p14="http://schemas.microsoft.com/office/powerpoint/2010/main" val="2221531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A001962-10C2-4FD7-9C2A-C2FADCF3C73D}" type="datetimeFigureOut">
              <a:rPr lang="en-GB" smtClean="0"/>
              <a:t>10/08/2026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18140F1-D9FB-4842-93F5-2A68473A0A07}" type="slidenum">
              <a:rPr lang="en-GB" smtClean="0"/>
              <a:t>‹#›</a:t>
            </a:fld>
            <a:endParaRPr lang="en-GB"/>
          </a:p>
        </p:txBody>
      </p:sp>
    </p:spTree>
    <p:extLst>
      <p:ext uri="{BB962C8B-B14F-4D97-AF65-F5344CB8AC3E}">
        <p14:creationId xmlns:p14="http://schemas.microsoft.com/office/powerpoint/2010/main" val="854000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A001962-10C2-4FD7-9C2A-C2FADCF3C73D}" type="datetimeFigureOut">
              <a:rPr lang="en-GB" smtClean="0"/>
              <a:t>10/08/2026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18140F1-D9FB-4842-93F5-2A68473A0A07}" type="slidenum">
              <a:rPr lang="en-GB" smtClean="0"/>
              <a:t>‹#›</a:t>
            </a:fld>
            <a:endParaRPr lang="en-GB"/>
          </a:p>
        </p:txBody>
      </p:sp>
    </p:spTree>
    <p:extLst>
      <p:ext uri="{BB962C8B-B14F-4D97-AF65-F5344CB8AC3E}">
        <p14:creationId xmlns:p14="http://schemas.microsoft.com/office/powerpoint/2010/main" val="511931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001962-10C2-4FD7-9C2A-C2FADCF3C73D}" type="datetimeFigureOut">
              <a:rPr lang="en-GB" smtClean="0"/>
              <a:t>10/08/2026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18140F1-D9FB-4842-93F5-2A68473A0A07}" type="slidenum">
              <a:rPr lang="en-GB" smtClean="0"/>
              <a:t>‹#›</a:t>
            </a:fld>
            <a:endParaRPr lang="en-GB"/>
          </a:p>
        </p:txBody>
      </p:sp>
    </p:spTree>
    <p:extLst>
      <p:ext uri="{BB962C8B-B14F-4D97-AF65-F5344CB8AC3E}">
        <p14:creationId xmlns:p14="http://schemas.microsoft.com/office/powerpoint/2010/main" val="1211174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A001962-10C2-4FD7-9C2A-C2FADCF3C73D}" type="datetimeFigureOut">
              <a:rPr lang="en-GB" smtClean="0"/>
              <a:t>10/08/2026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18140F1-D9FB-4842-93F5-2A68473A0A07}" type="slidenum">
              <a:rPr lang="en-GB" smtClean="0"/>
              <a:t>‹#›</a:t>
            </a:fld>
            <a:endParaRPr lang="en-GB"/>
          </a:p>
        </p:txBody>
      </p:sp>
    </p:spTree>
    <p:extLst>
      <p:ext uri="{BB962C8B-B14F-4D97-AF65-F5344CB8AC3E}">
        <p14:creationId xmlns:p14="http://schemas.microsoft.com/office/powerpoint/2010/main" val="3465658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A001962-10C2-4FD7-9C2A-C2FADCF3C73D}" type="datetimeFigureOut">
              <a:rPr lang="en-GB" smtClean="0"/>
              <a:t>10/08/2026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18140F1-D9FB-4842-93F5-2A68473A0A07}" type="slidenum">
              <a:rPr lang="en-GB" smtClean="0"/>
              <a:t>‹#›</a:t>
            </a:fld>
            <a:endParaRPr lang="en-GB"/>
          </a:p>
        </p:txBody>
      </p:sp>
    </p:spTree>
    <p:extLst>
      <p:ext uri="{BB962C8B-B14F-4D97-AF65-F5344CB8AC3E}">
        <p14:creationId xmlns:p14="http://schemas.microsoft.com/office/powerpoint/2010/main" val="2887351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A001962-10C2-4FD7-9C2A-C2FADCF3C73D}" type="datetimeFigureOut">
              <a:rPr lang="en-GB" smtClean="0"/>
              <a:t>10/08/2026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8140F1-D9FB-4842-93F5-2A68473A0A07}" type="slidenum">
              <a:rPr lang="en-GB" smtClean="0"/>
              <a:t>‹#›</a:t>
            </a:fld>
            <a:endParaRPr lang="en-GB"/>
          </a:p>
        </p:txBody>
      </p:sp>
    </p:spTree>
    <p:extLst>
      <p:ext uri="{BB962C8B-B14F-4D97-AF65-F5344CB8AC3E}">
        <p14:creationId xmlns:p14="http://schemas.microsoft.com/office/powerpoint/2010/main" val="1532120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A001962-10C2-4FD7-9C2A-C2FADCF3C73D}" type="datetimeFigureOut">
              <a:rPr lang="en-GB" smtClean="0"/>
              <a:t>10/08/2026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8140F1-D9FB-4842-93F5-2A68473A0A07}" type="slidenum">
              <a:rPr lang="en-GB" smtClean="0"/>
              <a:t>‹#›</a:t>
            </a:fld>
            <a:endParaRPr lang="en-GB"/>
          </a:p>
        </p:txBody>
      </p:sp>
    </p:spTree>
    <p:extLst>
      <p:ext uri="{BB962C8B-B14F-4D97-AF65-F5344CB8AC3E}">
        <p14:creationId xmlns:p14="http://schemas.microsoft.com/office/powerpoint/2010/main" val="3889087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001962-10C2-4FD7-9C2A-C2FADCF3C73D}" type="datetimeFigureOut">
              <a:rPr lang="en-GB" smtClean="0"/>
              <a:t>10/08/2026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8140F1-D9FB-4842-93F5-2A68473A0A07}" type="slidenum">
              <a:rPr lang="en-GB" smtClean="0"/>
              <a:t>‹#›</a:t>
            </a:fld>
            <a:endParaRPr lang="en-GB"/>
          </a:p>
        </p:txBody>
      </p:sp>
    </p:spTree>
    <p:extLst>
      <p:ext uri="{BB962C8B-B14F-4D97-AF65-F5344CB8AC3E}">
        <p14:creationId xmlns:p14="http://schemas.microsoft.com/office/powerpoint/2010/main" val="24316159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tmp"/><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tmp"/><Relationship Id="rId5" Type="http://schemas.openxmlformats.org/officeDocument/2006/relationships/image" Target="../media/image4.tmp"/><Relationship Id="rId4" Type="http://schemas.openxmlformats.org/officeDocument/2006/relationships/image" Target="../media/image3.tm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360457982"/>
              </p:ext>
            </p:extLst>
          </p:nvPr>
        </p:nvGraphicFramePr>
        <p:xfrm>
          <a:off x="195942" y="939771"/>
          <a:ext cx="3484807" cy="5792283"/>
        </p:xfrm>
        <a:graphic>
          <a:graphicData uri="http://schemas.openxmlformats.org/drawingml/2006/table">
            <a:tbl>
              <a:tblPr firstRow="1" bandRow="1">
                <a:tableStyleId>{F5AB1C69-6EDB-4FF4-983F-18BD219EF322}</a:tableStyleId>
              </a:tblPr>
              <a:tblGrid>
                <a:gridCol w="1169871">
                  <a:extLst>
                    <a:ext uri="{9D8B030D-6E8A-4147-A177-3AD203B41FA5}">
                      <a16:colId xmlns:a16="http://schemas.microsoft.com/office/drawing/2014/main" val="429492238"/>
                    </a:ext>
                  </a:extLst>
                </a:gridCol>
                <a:gridCol w="2314936">
                  <a:extLst>
                    <a:ext uri="{9D8B030D-6E8A-4147-A177-3AD203B41FA5}">
                      <a16:colId xmlns:a16="http://schemas.microsoft.com/office/drawing/2014/main" val="3435564291"/>
                    </a:ext>
                  </a:extLst>
                </a:gridCol>
              </a:tblGrid>
              <a:tr h="460793">
                <a:tc gridSpan="2">
                  <a:txBody>
                    <a:bodyPr/>
                    <a:lstStyle/>
                    <a:p>
                      <a:pPr algn="ctr"/>
                      <a:r>
                        <a:rPr lang="en-GB" sz="2400" dirty="0">
                          <a:solidFill>
                            <a:schemeClr val="bg1"/>
                          </a:solidFill>
                          <a:latin typeface="+mn-lt"/>
                        </a:rPr>
                        <a:t>Key Vocabulary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FF99CC"/>
                    </a:solidFill>
                  </a:tcPr>
                </a:tc>
                <a:tc hMerge="1">
                  <a:txBody>
                    <a:bodyPr/>
                    <a:lstStyle/>
                    <a:p>
                      <a:endParaRPr lang="en-GB" dirty="0"/>
                    </a:p>
                  </a:txBody>
                  <a:tcPr/>
                </a:tc>
                <a:extLst>
                  <a:ext uri="{0D108BD9-81ED-4DB2-BD59-A6C34878D82A}">
                    <a16:rowId xmlns:a16="http://schemas.microsoft.com/office/drawing/2014/main" val="149060008"/>
                  </a:ext>
                </a:extLst>
              </a:tr>
              <a:tr h="479994">
                <a:tc>
                  <a:txBody>
                    <a:bodyPr/>
                    <a:lstStyle/>
                    <a:p>
                      <a:r>
                        <a:rPr lang="en-US" sz="1200" b="1" dirty="0">
                          <a:latin typeface="+mn-lt"/>
                        </a:rPr>
                        <a:t>Respect</a:t>
                      </a:r>
                      <a:endParaRPr lang="en-GB" sz="1200" b="1" dirty="0">
                        <a:latin typeface="+mn-lt"/>
                      </a:endParaRPr>
                    </a:p>
                  </a:txBody>
                  <a:tcPr>
                    <a:lnL w="12700" cap="flat" cmpd="sng" algn="ctr">
                      <a:solidFill>
                        <a:schemeClr val="tx1"/>
                      </a:solidFill>
                      <a:prstDash val="solid"/>
                      <a:round/>
                      <a:headEnd type="none" w="med" len="med"/>
                      <a:tailEnd type="none" w="med" len="med"/>
                    </a:lnL>
                    <a:solidFill>
                      <a:srgbClr val="FF99CC"/>
                    </a:solidFill>
                  </a:tcPr>
                </a:tc>
                <a:tc>
                  <a:txBody>
                    <a:bodyPr/>
                    <a:lstStyle/>
                    <a:p>
                      <a:r>
                        <a:rPr lang="en-GB" sz="1200" dirty="0"/>
                        <a:t>T</a:t>
                      </a:r>
                      <a:r>
                        <a:rPr lang="en-US" sz="1200" dirty="0" err="1"/>
                        <a:t>reating</a:t>
                      </a:r>
                      <a:r>
                        <a:rPr lang="en-US" sz="1200" dirty="0"/>
                        <a:t> people, places, and things with care and kindness.</a:t>
                      </a:r>
                      <a:endParaRPr lang="en-GB" sz="1200" dirty="0">
                        <a:latin typeface="+mn-lt"/>
                      </a:endParaRPr>
                    </a:p>
                  </a:txBody>
                  <a:tcPr>
                    <a:lnR w="12700" cap="flat" cmpd="sng" algn="ctr">
                      <a:solidFill>
                        <a:schemeClr val="tx1"/>
                      </a:solidFill>
                      <a:prstDash val="solid"/>
                      <a:round/>
                      <a:headEnd type="none" w="med" len="med"/>
                      <a:tailEnd type="none" w="med" len="med"/>
                    </a:lnR>
                    <a:solidFill>
                      <a:srgbClr val="FF99CC"/>
                    </a:solidFill>
                  </a:tcPr>
                </a:tc>
                <a:extLst>
                  <a:ext uri="{0D108BD9-81ED-4DB2-BD59-A6C34878D82A}">
                    <a16:rowId xmlns:a16="http://schemas.microsoft.com/office/drawing/2014/main" val="1915115488"/>
                  </a:ext>
                </a:extLst>
              </a:tr>
              <a:tr h="621102">
                <a:tc>
                  <a:txBody>
                    <a:bodyPr/>
                    <a:lstStyle/>
                    <a:p>
                      <a:r>
                        <a:rPr lang="en-US" sz="1200" b="1" dirty="0">
                          <a:latin typeface="+mn-lt"/>
                        </a:rPr>
                        <a:t>Trust</a:t>
                      </a:r>
                      <a:endParaRPr lang="en-GB" sz="1200" b="1" dirty="0">
                        <a:latin typeface="+mn-lt"/>
                      </a:endParaRPr>
                    </a:p>
                  </a:txBody>
                  <a:tcPr>
                    <a:lnL w="12700" cap="flat" cmpd="sng" algn="ctr">
                      <a:solidFill>
                        <a:schemeClr val="tx1"/>
                      </a:solidFill>
                      <a:prstDash val="solid"/>
                      <a:round/>
                      <a:headEnd type="none" w="med" len="med"/>
                      <a:tailEnd type="none" w="med" len="med"/>
                    </a:lnL>
                    <a:solidFill>
                      <a:srgbClr val="FFCCFF"/>
                    </a:solidFill>
                  </a:tcPr>
                </a:tc>
                <a:tc>
                  <a:txBody>
                    <a:bodyPr/>
                    <a:lstStyle/>
                    <a:p>
                      <a:r>
                        <a:rPr lang="en-GB" sz="1200" dirty="0"/>
                        <a:t>W</a:t>
                      </a:r>
                      <a:r>
                        <a:rPr lang="en-US" sz="1200" dirty="0"/>
                        <a:t>hen you believe someone is honest, good, and will keep their promises.</a:t>
                      </a:r>
                      <a:endParaRPr lang="en-GB" sz="1200" dirty="0">
                        <a:latin typeface="+mn-lt"/>
                      </a:endParaRPr>
                    </a:p>
                  </a:txBody>
                  <a:tcPr>
                    <a:lnR w="12700" cap="flat" cmpd="sng" algn="ctr">
                      <a:solidFill>
                        <a:schemeClr val="tx1"/>
                      </a:solidFill>
                      <a:prstDash val="solid"/>
                      <a:round/>
                      <a:headEnd type="none" w="med" len="med"/>
                      <a:tailEnd type="none" w="med" len="med"/>
                    </a:lnR>
                    <a:solidFill>
                      <a:srgbClr val="FFCCFF"/>
                    </a:solidFill>
                  </a:tcPr>
                </a:tc>
                <a:extLst>
                  <a:ext uri="{0D108BD9-81ED-4DB2-BD59-A6C34878D82A}">
                    <a16:rowId xmlns:a16="http://schemas.microsoft.com/office/drawing/2014/main" val="1604833432"/>
                  </a:ext>
                </a:extLst>
              </a:tr>
              <a:tr h="828136">
                <a:tc>
                  <a:txBody>
                    <a:bodyPr/>
                    <a:lstStyle/>
                    <a:p>
                      <a:r>
                        <a:rPr lang="en-US" sz="1200" b="1" dirty="0">
                          <a:latin typeface="+mn-lt"/>
                        </a:rPr>
                        <a:t>Mental Health</a:t>
                      </a:r>
                      <a:endParaRPr lang="en-GB" sz="1200" b="1" dirty="0">
                        <a:latin typeface="+mn-lt"/>
                      </a:endParaRPr>
                    </a:p>
                  </a:txBody>
                  <a:tcPr>
                    <a:lnL w="12700" cap="flat" cmpd="sng" algn="ctr">
                      <a:solidFill>
                        <a:schemeClr val="tx1"/>
                      </a:solidFill>
                      <a:prstDash val="solid"/>
                      <a:round/>
                      <a:headEnd type="none" w="med" len="med"/>
                      <a:tailEnd type="none" w="med" len="med"/>
                    </a:lnL>
                    <a:solidFill>
                      <a:srgbClr val="FF99CC"/>
                    </a:solidFill>
                  </a:tcPr>
                </a:tc>
                <a:tc>
                  <a:txBody>
                    <a:bodyPr/>
                    <a:lstStyle/>
                    <a:p>
                      <a:r>
                        <a:rPr lang="en-US" sz="1200" dirty="0">
                          <a:latin typeface="+mn-lt"/>
                        </a:rPr>
                        <a:t>Emotional, psychological, and social well-being. It affects how people think, feel, act, handle stress, and relate to others. </a:t>
                      </a:r>
                      <a:endParaRPr lang="en-GB" sz="1200" dirty="0">
                        <a:latin typeface="+mn-lt"/>
                      </a:endParaRPr>
                    </a:p>
                  </a:txBody>
                  <a:tcPr>
                    <a:lnR w="12700" cap="flat" cmpd="sng" algn="ctr">
                      <a:solidFill>
                        <a:schemeClr val="tx1"/>
                      </a:solidFill>
                      <a:prstDash val="solid"/>
                      <a:round/>
                      <a:headEnd type="none" w="med" len="med"/>
                      <a:tailEnd type="none" w="med" len="med"/>
                    </a:lnR>
                    <a:solidFill>
                      <a:srgbClr val="FF99CC"/>
                    </a:solidFill>
                  </a:tcPr>
                </a:tc>
                <a:extLst>
                  <a:ext uri="{0D108BD9-81ED-4DB2-BD59-A6C34878D82A}">
                    <a16:rowId xmlns:a16="http://schemas.microsoft.com/office/drawing/2014/main" val="3796248444"/>
                  </a:ext>
                </a:extLst>
              </a:tr>
              <a:tr h="535745">
                <a:tc>
                  <a:txBody>
                    <a:bodyPr/>
                    <a:lstStyle/>
                    <a:p>
                      <a:r>
                        <a:rPr lang="en-US" sz="1200" b="1" dirty="0">
                          <a:latin typeface="+mn-lt"/>
                        </a:rPr>
                        <a:t>Physical Health</a:t>
                      </a:r>
                      <a:endParaRPr lang="en-GB" sz="1200" b="1" dirty="0">
                        <a:latin typeface="+mn-lt"/>
                      </a:endParaRPr>
                    </a:p>
                  </a:txBody>
                  <a:tcPr>
                    <a:lnL w="12700" cap="flat" cmpd="sng" algn="ctr">
                      <a:solidFill>
                        <a:schemeClr val="tx1"/>
                      </a:solidFill>
                      <a:prstDash val="solid"/>
                      <a:round/>
                      <a:headEnd type="none" w="med" len="med"/>
                      <a:tailEnd type="none" w="med" len="med"/>
                    </a:lnL>
                    <a:solidFill>
                      <a:srgbClr val="FFC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How well and strong a body works. It is about having energy to play, growing properly, eating good food, getting enough sleep, and keeping organs and muscles healthy so you can run, jump, and learn every day.</a:t>
                      </a:r>
                      <a:endParaRPr lang="en-GB" sz="1200" dirty="0">
                        <a:latin typeface="+mn-lt"/>
                      </a:endParaRPr>
                    </a:p>
                  </a:txBody>
                  <a:tcPr>
                    <a:lnR w="12700" cap="flat" cmpd="sng" algn="ctr">
                      <a:solidFill>
                        <a:schemeClr val="tx1"/>
                      </a:solidFill>
                      <a:prstDash val="solid"/>
                      <a:round/>
                      <a:headEnd type="none" w="med" len="med"/>
                      <a:tailEnd type="none" w="med" len="med"/>
                    </a:lnR>
                    <a:solidFill>
                      <a:srgbClr val="FFCCFF"/>
                    </a:solidFill>
                  </a:tcPr>
                </a:tc>
                <a:extLst>
                  <a:ext uri="{0D108BD9-81ED-4DB2-BD59-A6C34878D82A}">
                    <a16:rowId xmlns:a16="http://schemas.microsoft.com/office/drawing/2014/main" val="4068047907"/>
                  </a:ext>
                </a:extLst>
              </a:tr>
              <a:tr h="621102">
                <a:tc>
                  <a:txBody>
                    <a:bodyPr/>
                    <a:lstStyle/>
                    <a:p>
                      <a:r>
                        <a:rPr lang="en-US" sz="1200" b="1" dirty="0">
                          <a:latin typeface="+mn-lt"/>
                        </a:rPr>
                        <a:t>Support</a:t>
                      </a:r>
                      <a:endParaRPr lang="en-GB" sz="1200" b="1" dirty="0">
                        <a:latin typeface="+mn-lt"/>
                      </a:endParaRPr>
                    </a:p>
                  </a:txBody>
                  <a:tcPr>
                    <a:lnL w="12700" cap="flat" cmpd="sng" algn="ctr">
                      <a:solidFill>
                        <a:schemeClr val="tx1"/>
                      </a:solidFill>
                      <a:prstDash val="solid"/>
                      <a:round/>
                      <a:headEnd type="none" w="med" len="med"/>
                      <a:tailEnd type="none" w="med" len="med"/>
                    </a:lnL>
                    <a:solidFill>
                      <a:srgbClr val="FF99CC"/>
                    </a:solidFill>
                  </a:tcPr>
                </a:tc>
                <a:tc>
                  <a:txBody>
                    <a:bodyPr/>
                    <a:lstStyle/>
                    <a:p>
                      <a:r>
                        <a:rPr lang="en-US" sz="1200" dirty="0"/>
                        <a:t>To hold something up, help a friend, care for a family, or cheer for a sports team</a:t>
                      </a:r>
                      <a:endParaRPr lang="en-GB" sz="1200" dirty="0">
                        <a:latin typeface="+mn-lt"/>
                      </a:endParaRPr>
                    </a:p>
                  </a:txBody>
                  <a:tcPr>
                    <a:lnR w="12700" cap="flat" cmpd="sng" algn="ctr">
                      <a:solidFill>
                        <a:schemeClr val="tx1"/>
                      </a:solidFill>
                      <a:prstDash val="solid"/>
                      <a:round/>
                      <a:headEnd type="none" w="med" len="med"/>
                      <a:tailEnd type="none" w="med" len="med"/>
                    </a:lnR>
                    <a:solidFill>
                      <a:srgbClr val="FF99CC"/>
                    </a:solidFill>
                  </a:tcPr>
                </a:tc>
                <a:extLst>
                  <a:ext uri="{0D108BD9-81ED-4DB2-BD59-A6C34878D82A}">
                    <a16:rowId xmlns:a16="http://schemas.microsoft.com/office/drawing/2014/main" val="2037514253"/>
                  </a:ext>
                </a:extLst>
              </a:tr>
              <a:tr h="572919">
                <a:tc>
                  <a:txBody>
                    <a:bodyPr/>
                    <a:lstStyle/>
                    <a:p>
                      <a:r>
                        <a:rPr lang="en-US" sz="1200" b="1" dirty="0">
                          <a:latin typeface="+mn-lt"/>
                        </a:rPr>
                        <a:t>Feelings</a:t>
                      </a:r>
                      <a:endParaRPr lang="en-GB" sz="1200" b="1" dirty="0">
                        <a:latin typeface="+mn-lt"/>
                      </a:endParaRPr>
                    </a:p>
                  </a:txBody>
                  <a:tcPr>
                    <a:lnL w="12700" cap="flat" cmpd="sng" algn="ctr">
                      <a:solidFill>
                        <a:schemeClr val="tx1"/>
                      </a:solidFill>
                      <a:prstDash val="solid"/>
                      <a:round/>
                      <a:headEnd type="none" w="med" len="med"/>
                      <a:tailEnd type="none" w="med" len="med"/>
                    </a:lnL>
                    <a:solidFill>
                      <a:srgbClr val="FFCCFF"/>
                    </a:solidFill>
                  </a:tcPr>
                </a:tc>
                <a:tc>
                  <a:txBody>
                    <a:bodyPr/>
                    <a:lstStyle/>
                    <a:p>
                      <a:r>
                        <a:rPr lang="en-US" sz="1200" dirty="0"/>
                        <a:t>Messages from inside your body and brain. They tell you how you react to things around you, like when you smile because you get a toy or cry when you drop your ice cream. Everyone has them, and they change all the time.</a:t>
                      </a:r>
                      <a:endParaRPr lang="en-GB" sz="1200" dirty="0">
                        <a:latin typeface="+mn-lt"/>
                      </a:endParaRPr>
                    </a:p>
                  </a:txBody>
                  <a:tcPr>
                    <a:lnR w="12700" cap="flat" cmpd="sng" algn="ctr">
                      <a:solidFill>
                        <a:schemeClr val="tx1"/>
                      </a:solidFill>
                      <a:prstDash val="solid"/>
                      <a:round/>
                      <a:headEnd type="none" w="med" len="med"/>
                      <a:tailEnd type="none" w="med" len="med"/>
                    </a:lnR>
                    <a:solidFill>
                      <a:srgbClr val="FFCCFF"/>
                    </a:solidFill>
                  </a:tcPr>
                </a:tc>
                <a:extLst>
                  <a:ext uri="{0D108BD9-81ED-4DB2-BD59-A6C34878D82A}">
                    <a16:rowId xmlns:a16="http://schemas.microsoft.com/office/drawing/2014/main" val="542099755"/>
                  </a:ext>
                </a:extLst>
              </a:tr>
            </a:tbl>
          </a:graphicData>
        </a:graphic>
      </p:graphicFrame>
      <p:sp>
        <p:nvSpPr>
          <p:cNvPr id="3" name="Text Box 2">
            <a:extLst>
              <a:ext uri="{FF2B5EF4-FFF2-40B4-BE49-F238E27FC236}">
                <a16:creationId xmlns:a16="http://schemas.microsoft.com/office/drawing/2014/main" id="{608374BD-876D-424C-9291-E6DA0EF92209}"/>
              </a:ext>
            </a:extLst>
          </p:cNvPr>
          <p:cNvSpPr txBox="1">
            <a:spLocks noChangeArrowheads="1"/>
          </p:cNvSpPr>
          <p:nvPr/>
        </p:nvSpPr>
        <p:spPr bwMode="auto">
          <a:xfrm>
            <a:off x="195943" y="292145"/>
            <a:ext cx="7525657" cy="564866"/>
          </a:xfrm>
          <a:prstGeom prst="rect">
            <a:avLst/>
          </a:prstGeom>
          <a:solidFill>
            <a:srgbClr val="FFCCCC"/>
          </a:solidFill>
          <a:ln w="38100">
            <a:solidFill>
              <a:srgbClr val="7030A0"/>
            </a:solidFill>
            <a:miter lim="800000"/>
            <a:headEnd/>
            <a:tailEnd/>
          </a:ln>
        </p:spPr>
        <p:txBody>
          <a:bodyPr rot="0" vert="horz" wrap="square" lIns="91440" tIns="45720" rIns="91440" bIns="45720" anchor="t" anchorCtr="0">
            <a:noAutofit/>
          </a:bodyPr>
          <a:lstStyle/>
          <a:p>
            <a:pPr algn="ctr">
              <a:spcAft>
                <a:spcPts val="0"/>
              </a:spcAft>
            </a:pPr>
            <a:r>
              <a:rPr lang="en-GB" sz="1200" b="1" kern="1200" dirty="0">
                <a:solidFill>
                  <a:srgbClr val="000000"/>
                </a:solidFill>
                <a:effectLst/>
                <a:latin typeface="XCCW Joined 12a" panose="03050602040000000000" pitchFamily="66" charset="0"/>
                <a:ea typeface="Calibri" panose="020F0502020204030204" pitchFamily="34" charset="0"/>
              </a:rPr>
              <a:t>Year </a:t>
            </a:r>
            <a:r>
              <a:rPr lang="en-GB" sz="1200" b="1" dirty="0">
                <a:solidFill>
                  <a:srgbClr val="000000"/>
                </a:solidFill>
                <a:latin typeface="XCCW Joined 12a" panose="03050602040000000000" pitchFamily="66" charset="0"/>
                <a:ea typeface="Calibri" panose="020F0502020204030204" pitchFamily="34" charset="0"/>
              </a:rPr>
              <a:t>3</a:t>
            </a:r>
            <a:r>
              <a:rPr lang="en-GB" sz="1200" b="1" kern="1200" dirty="0">
                <a:solidFill>
                  <a:srgbClr val="000000"/>
                </a:solidFill>
                <a:effectLst/>
                <a:latin typeface="XCCW Joined 12a" panose="03050602040000000000" pitchFamily="66" charset="0"/>
                <a:ea typeface="Calibri" panose="020F0502020204030204" pitchFamily="34" charset="0"/>
              </a:rPr>
              <a:t>  </a:t>
            </a:r>
            <a:r>
              <a:rPr lang="en-GB" sz="1200" b="1" dirty="0">
                <a:solidFill>
                  <a:srgbClr val="000000"/>
                </a:solidFill>
                <a:latin typeface="XCCW Joined 12a" panose="03050602040000000000" pitchFamily="66" charset="0"/>
                <a:ea typeface="Calibri" panose="020F0502020204030204" pitchFamily="34" charset="0"/>
              </a:rPr>
              <a:t>PSHE </a:t>
            </a:r>
            <a:r>
              <a:rPr lang="en-GB" sz="1200" b="1" kern="1200" dirty="0">
                <a:solidFill>
                  <a:srgbClr val="000000"/>
                </a:solidFill>
                <a:effectLst/>
                <a:latin typeface="XCCW Joined 12a" panose="03050602040000000000" pitchFamily="66" charset="0"/>
                <a:ea typeface="Calibri" panose="020F0502020204030204" pitchFamily="34" charset="0"/>
              </a:rPr>
              <a:t>Knowledge Organiser   </a:t>
            </a:r>
          </a:p>
          <a:p>
            <a:pPr algn="ctr">
              <a:spcAft>
                <a:spcPts val="0"/>
              </a:spcAft>
            </a:pPr>
            <a:r>
              <a:rPr lang="en-GB" sz="1200" b="1" dirty="0">
                <a:solidFill>
                  <a:srgbClr val="000000"/>
                </a:solidFill>
                <a:latin typeface="XCCW Joined 12a" panose="03050602040000000000" pitchFamily="66" charset="0"/>
                <a:ea typeface="Calibri" panose="020F0502020204030204" pitchFamily="34" charset="0"/>
              </a:rPr>
              <a:t>Autumn </a:t>
            </a:r>
            <a:r>
              <a:rPr lang="en-GB" sz="1200" b="1" kern="1200" dirty="0">
                <a:solidFill>
                  <a:srgbClr val="000000"/>
                </a:solidFill>
                <a:effectLst/>
                <a:latin typeface="XCCW Joined 12a" panose="03050602040000000000" pitchFamily="66" charset="0"/>
                <a:ea typeface="Calibri" panose="020F0502020204030204" pitchFamily="34" charset="0"/>
              </a:rPr>
              <a:t> 1 – </a:t>
            </a:r>
            <a:r>
              <a:rPr lang="en-GB" sz="1200" b="1" dirty="0">
                <a:solidFill>
                  <a:srgbClr val="000000"/>
                </a:solidFill>
                <a:latin typeface="XCCW Joined 12a" panose="03050602040000000000" pitchFamily="66" charset="0"/>
                <a:ea typeface="Calibri" panose="020F0502020204030204" pitchFamily="34" charset="0"/>
              </a:rPr>
              <a:t>My Healthy Self</a:t>
            </a:r>
            <a:endParaRPr lang="en-GB" sz="1200" dirty="0">
              <a:effectLst/>
              <a:latin typeface="Times New Roman" panose="02020603050405020304" pitchFamily="18" charset="0"/>
              <a:ea typeface="Times New Roman" panose="02020603050405020304" pitchFamily="18" charset="0"/>
            </a:endParaRPr>
          </a:p>
        </p:txBody>
      </p:sp>
      <p:pic>
        <p:nvPicPr>
          <p:cNvPr id="4" name="Picture 3" descr="glenmere_logo_colour">
            <a:extLst>
              <a:ext uri="{FF2B5EF4-FFF2-40B4-BE49-F238E27FC236}">
                <a16:creationId xmlns:a16="http://schemas.microsoft.com/office/drawing/2014/main" id="{92DC9B44-7E7F-472C-A00F-5DEB6291A100}"/>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7728" y="292145"/>
            <a:ext cx="734362" cy="564866"/>
          </a:xfrm>
          <a:prstGeom prst="rect">
            <a:avLst/>
          </a:prstGeom>
          <a:noFill/>
          <a:ln>
            <a:noFill/>
          </a:ln>
        </p:spPr>
      </p:pic>
      <p:graphicFrame>
        <p:nvGraphicFramePr>
          <p:cNvPr id="8" name="Table 7"/>
          <p:cNvGraphicFramePr>
            <a:graphicFrameLocks noGrp="1"/>
          </p:cNvGraphicFramePr>
          <p:nvPr>
            <p:extLst>
              <p:ext uri="{D42A27DB-BD31-4B8C-83A1-F6EECF244321}">
                <p14:modId xmlns:p14="http://schemas.microsoft.com/office/powerpoint/2010/main" val="2260144660"/>
              </p:ext>
            </p:extLst>
          </p:nvPr>
        </p:nvGraphicFramePr>
        <p:xfrm>
          <a:off x="3736003" y="939771"/>
          <a:ext cx="5585392" cy="5381626"/>
        </p:xfrm>
        <a:graphic>
          <a:graphicData uri="http://schemas.openxmlformats.org/drawingml/2006/table">
            <a:tbl>
              <a:tblPr firstRow="1" bandRow="1">
                <a:tableStyleId>{F5AB1C69-6EDB-4FF4-983F-18BD219EF322}</a:tableStyleId>
              </a:tblPr>
              <a:tblGrid>
                <a:gridCol w="5585392">
                  <a:extLst>
                    <a:ext uri="{9D8B030D-6E8A-4147-A177-3AD203B41FA5}">
                      <a16:colId xmlns:a16="http://schemas.microsoft.com/office/drawing/2014/main" val="1436620650"/>
                    </a:ext>
                  </a:extLst>
                </a:gridCol>
              </a:tblGrid>
              <a:tr h="372304">
                <a:tc>
                  <a:txBody>
                    <a:bodyPr/>
                    <a:lstStyle/>
                    <a:p>
                      <a: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800" dirty="0">
                          <a:effectLst/>
                        </a:rPr>
                        <a:t>Key Knowledge</a:t>
                      </a:r>
                      <a:endParaRPr lang="en-GB" sz="1800" b="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627169929"/>
                  </a:ext>
                </a:extLst>
              </a:tr>
              <a:tr h="797876">
                <a:tc>
                  <a:txBody>
                    <a:bodyPr/>
                    <a:lstStyle/>
                    <a:p>
                      <a:pPr marL="285750" indent="-285750">
                        <a:buFont typeface="Arial" panose="020B0604020202020204" pitchFamily="34" charset="0"/>
                        <a:buChar char="•"/>
                      </a:pPr>
                      <a:r>
                        <a:rPr lang="en-US" sz="1200" dirty="0"/>
                        <a:t>Rules are things we agree to follow; rules tell us how to behave; rules help us know what is right and wrong; rules help everyone feel safe and treated fairly</a:t>
                      </a:r>
                    </a:p>
                    <a:p>
                      <a:pPr marL="285750" indent="-285750">
                        <a:buFont typeface="Arial" panose="020B0604020202020204" pitchFamily="34" charset="0"/>
                        <a:buChar char="•"/>
                      </a:pPr>
                      <a:r>
                        <a:rPr lang="en-US" sz="1200" dirty="0"/>
                        <a:t>When lots of people are together; they help stop arguments; they help everyone get a turn; they keep people safe from harm; they help us learn calmly without being distracted. </a:t>
                      </a:r>
                      <a:endParaRPr lang="en-GB" sz="1200" dirty="0"/>
                    </a:p>
                  </a:txBody>
                  <a:tcPr>
                    <a:solidFill>
                      <a:srgbClr val="FFCCFF"/>
                    </a:solidFill>
                  </a:tcPr>
                </a:tc>
                <a:extLst>
                  <a:ext uri="{0D108BD9-81ED-4DB2-BD59-A6C34878D82A}">
                    <a16:rowId xmlns:a16="http://schemas.microsoft.com/office/drawing/2014/main" val="2027055209"/>
                  </a:ext>
                </a:extLst>
              </a:tr>
              <a:tr h="473015">
                <a:tc>
                  <a:txBody>
                    <a:bodyPr/>
                    <a:lstStyle/>
                    <a:p>
                      <a:pPr marL="285750" indent="-285750">
                        <a:buFont typeface="Arial" panose="020B0604020202020204" pitchFamily="34" charset="0"/>
                        <a:buChar char="•"/>
                      </a:pPr>
                      <a:r>
                        <a:rPr lang="en-GB" sz="1200" b="0" i="0" kern="1200" dirty="0">
                          <a:solidFill>
                            <a:schemeClr val="dk1"/>
                          </a:solidFill>
                          <a:effectLst/>
                          <a:latin typeface="+mn-lt"/>
                          <a:ea typeface="+mn-ea"/>
                          <a:cs typeface="+mn-cs"/>
                        </a:rPr>
                        <a:t>We </a:t>
                      </a:r>
                      <a:r>
                        <a:rPr lang="en-US" sz="1200" b="0" i="0" kern="1200" dirty="0">
                          <a:solidFill>
                            <a:schemeClr val="dk1"/>
                          </a:solidFill>
                          <a:effectLst/>
                          <a:latin typeface="+mn-lt"/>
                          <a:ea typeface="+mn-ea"/>
                          <a:cs typeface="+mn-cs"/>
                        </a:rPr>
                        <a:t>all experience the same six emotions, but they do not always feel the same. They can feel comfortable or uncomfortable. They can feel strong or weak and they may feel different each time we experience them. Emotions do not feel exactly the same in everyone's </a:t>
                      </a:r>
                      <a:r>
                        <a:rPr lang="en-US" sz="1200" b="0" i="0" kern="1200">
                          <a:solidFill>
                            <a:schemeClr val="dk1"/>
                          </a:solidFill>
                          <a:effectLst/>
                          <a:latin typeface="+mn-lt"/>
                          <a:ea typeface="+mn-ea"/>
                          <a:cs typeface="+mn-cs"/>
                        </a:rPr>
                        <a:t>body.</a:t>
                      </a:r>
                      <a:endParaRPr lang="en-US" sz="1200" b="0" i="0" kern="1200" dirty="0">
                        <a:solidFill>
                          <a:schemeClr val="dk1"/>
                        </a:solidFill>
                        <a:effectLst/>
                        <a:latin typeface="+mn-lt"/>
                        <a:ea typeface="+mn-ea"/>
                        <a:cs typeface="+mn-cs"/>
                      </a:endParaRPr>
                    </a:p>
                  </a:txBody>
                  <a:tcPr/>
                </a:tc>
                <a:extLst>
                  <a:ext uri="{0D108BD9-81ED-4DB2-BD59-A6C34878D82A}">
                    <a16:rowId xmlns:a16="http://schemas.microsoft.com/office/drawing/2014/main" val="2486743579"/>
                  </a:ext>
                </a:extLst>
              </a:tr>
              <a:tr h="651985">
                <a:tc>
                  <a:txBody>
                    <a:bodyPr/>
                    <a:lstStyle/>
                    <a:p>
                      <a:pPr marL="285750" indent="-285750">
                        <a:buFont typeface="Arial" panose="020B0604020202020204" pitchFamily="34" charset="0"/>
                        <a:buChar char="•"/>
                      </a:pPr>
                      <a:r>
                        <a:rPr lang="en-US" sz="1200" b="0" i="0" kern="1200" dirty="0">
                          <a:solidFill>
                            <a:schemeClr val="dk1"/>
                          </a:solidFill>
                          <a:effectLst/>
                          <a:latin typeface="+mn-lt"/>
                          <a:ea typeface="+mn-ea"/>
                          <a:cs typeface="+mn-cs"/>
                        </a:rPr>
                        <a:t>Body clues and face clues are called body language. </a:t>
                      </a:r>
                    </a:p>
                    <a:p>
                      <a:pPr marL="285750" indent="-285750">
                        <a:buFont typeface="Arial" panose="020B0604020202020204" pitchFamily="34" charset="0"/>
                        <a:buChar char="•"/>
                      </a:pPr>
                      <a:r>
                        <a:rPr lang="en-US" sz="1200" b="0" i="0" kern="1200" dirty="0">
                          <a:solidFill>
                            <a:schemeClr val="dk1"/>
                          </a:solidFill>
                          <a:effectLst/>
                          <a:latin typeface="+mn-lt"/>
                          <a:ea typeface="+mn-ea"/>
                          <a:cs typeface="+mn-cs"/>
                        </a:rPr>
                        <a:t>Noticing clues in our own bodies can help us work out how we might be feeling.</a:t>
                      </a:r>
                    </a:p>
                    <a:p>
                      <a:pPr marL="285750" indent="-285750">
                        <a:buFont typeface="Arial" panose="020B0604020202020204" pitchFamily="34" charset="0"/>
                        <a:buChar char="•"/>
                      </a:pPr>
                      <a:r>
                        <a:rPr lang="en-US" sz="1200" b="0" i="0" kern="1200" dirty="0">
                          <a:solidFill>
                            <a:schemeClr val="dk1"/>
                          </a:solidFill>
                          <a:effectLst/>
                          <a:latin typeface="+mn-lt"/>
                          <a:ea typeface="+mn-ea"/>
                          <a:cs typeface="+mn-cs"/>
                        </a:rPr>
                        <a:t>Noticing someone’s body language, what they say and what they do can help us work out how they might be feeling</a:t>
                      </a:r>
                      <a:endParaRPr lang="en-GB" sz="1200" b="0" i="0" kern="1200" dirty="0">
                        <a:solidFill>
                          <a:schemeClr val="dk1"/>
                        </a:solidFill>
                        <a:effectLst/>
                        <a:latin typeface="+mn-lt"/>
                        <a:ea typeface="+mn-ea"/>
                        <a:cs typeface="+mn-cs"/>
                      </a:endParaRPr>
                    </a:p>
                  </a:txBody>
                  <a:tcPr>
                    <a:solidFill>
                      <a:srgbClr val="FFCCFF"/>
                    </a:solidFill>
                  </a:tcPr>
                </a:tc>
                <a:extLst>
                  <a:ext uri="{0D108BD9-81ED-4DB2-BD59-A6C34878D82A}">
                    <a16:rowId xmlns:a16="http://schemas.microsoft.com/office/drawing/2014/main" val="446063484"/>
                  </a:ext>
                </a:extLst>
              </a:tr>
              <a:tr h="894522">
                <a:tc>
                  <a:txBody>
                    <a:bodyPr/>
                    <a:lstStyle/>
                    <a:p>
                      <a:pPr marL="285750" indent="-285750">
                        <a:buFont typeface="Arial" panose="020B0604020202020204" pitchFamily="34" charset="0"/>
                        <a:buChar char="•"/>
                      </a:pPr>
                      <a:r>
                        <a:rPr lang="en-US" sz="1200" b="0" i="0" kern="1200" dirty="0">
                          <a:solidFill>
                            <a:schemeClr val="dk1"/>
                          </a:solidFill>
                          <a:effectLst/>
                          <a:latin typeface="+mn-lt"/>
                          <a:ea typeface="+mn-ea"/>
                          <a:cs typeface="+mn-cs"/>
                        </a:rPr>
                        <a:t>Mood means the way a person feels at a certain time. A person's mood can change throughout the day</a:t>
                      </a:r>
                    </a:p>
                    <a:p>
                      <a:pPr marL="285750" indent="-285750">
                        <a:buFont typeface="Arial" panose="020B0604020202020204" pitchFamily="34" charset="0"/>
                        <a:buChar char="•"/>
                      </a:pPr>
                      <a:r>
                        <a:rPr lang="en-US" sz="1200" b="0" i="0" kern="1200" dirty="0">
                          <a:solidFill>
                            <a:schemeClr val="dk1"/>
                          </a:solidFill>
                          <a:effectLst/>
                          <a:latin typeface="+mn-lt"/>
                          <a:ea typeface="+mn-ea"/>
                          <a:cs typeface="+mn-cs"/>
                        </a:rPr>
                        <a:t> How we feel can affect our body; this means how our body feels can affect our thoughts and feelings.</a:t>
                      </a:r>
                      <a:endParaRPr lang="en-GB" sz="1200" b="0" i="0" kern="1200" dirty="0">
                        <a:solidFill>
                          <a:schemeClr val="dk1"/>
                        </a:solidFill>
                        <a:effectLst/>
                        <a:latin typeface="+mn-lt"/>
                        <a:ea typeface="+mn-ea"/>
                        <a:cs typeface="+mn-cs"/>
                      </a:endParaRPr>
                    </a:p>
                  </a:txBody>
                  <a:tcPr/>
                </a:tc>
                <a:extLst>
                  <a:ext uri="{0D108BD9-81ED-4DB2-BD59-A6C34878D82A}">
                    <a16:rowId xmlns:a16="http://schemas.microsoft.com/office/drawing/2014/main" val="335056725"/>
                  </a:ext>
                </a:extLst>
              </a:tr>
              <a:tr h="797876">
                <a:tc>
                  <a:txBody>
                    <a:bodyPr/>
                    <a:lstStyle/>
                    <a:p>
                      <a:pPr marL="285750" indent="-285750">
                        <a:buFont typeface="Arial" panose="020B0604020202020204" pitchFamily="34" charset="0"/>
                        <a:buChar char="•"/>
                      </a:pPr>
                      <a:r>
                        <a:rPr lang="en-GB" sz="1200" b="0" i="0" kern="1200" dirty="0">
                          <a:solidFill>
                            <a:schemeClr val="dk1"/>
                          </a:solidFill>
                          <a:effectLst/>
                          <a:latin typeface="+mn-lt"/>
                          <a:ea typeface="+mn-ea"/>
                          <a:cs typeface="+mn-cs"/>
                        </a:rPr>
                        <a:t>Trust is a very important part of relationships and friendships</a:t>
                      </a:r>
                    </a:p>
                    <a:p>
                      <a:pPr marL="285750" indent="-285750">
                        <a:buFont typeface="Arial" panose="020B0604020202020204" pitchFamily="34" charset="0"/>
                        <a:buChar char="•"/>
                      </a:pPr>
                      <a:r>
                        <a:rPr lang="en-GB" sz="1200" b="0" i="0" kern="1200" dirty="0">
                          <a:solidFill>
                            <a:schemeClr val="dk1"/>
                          </a:solidFill>
                          <a:effectLst/>
                          <a:latin typeface="+mn-lt"/>
                          <a:ea typeface="+mn-ea"/>
                          <a:cs typeface="+mn-cs"/>
                        </a:rPr>
                        <a:t> We might trust somebody less is</a:t>
                      </a:r>
                      <a:r>
                        <a:rPr lang="en-GB" sz="1200" b="0" i="0" kern="1200" baseline="0" dirty="0">
                          <a:solidFill>
                            <a:schemeClr val="dk1"/>
                          </a:solidFill>
                          <a:effectLst/>
                          <a:latin typeface="+mn-lt"/>
                          <a:ea typeface="+mn-ea"/>
                          <a:cs typeface="+mn-cs"/>
                        </a:rPr>
                        <a:t> someone is</a:t>
                      </a:r>
                      <a:r>
                        <a:rPr lang="en-GB" sz="1200" b="0" i="0" kern="1200" dirty="0">
                          <a:solidFill>
                            <a:schemeClr val="dk1"/>
                          </a:solidFill>
                          <a:effectLst/>
                          <a:latin typeface="+mn-lt"/>
                          <a:ea typeface="+mn-ea"/>
                          <a:cs typeface="+mn-cs"/>
                        </a:rPr>
                        <a:t> not doing something when they say they will, forgetting something, telling someone else something they shouldn’t have. </a:t>
                      </a:r>
                      <a:endParaRPr lang="en-GB" sz="1200" dirty="0"/>
                    </a:p>
                  </a:txBody>
                  <a:tcPr>
                    <a:solidFill>
                      <a:srgbClr val="FFCCFF"/>
                    </a:solidFill>
                  </a:tcPr>
                </a:tc>
                <a:extLst>
                  <a:ext uri="{0D108BD9-81ED-4DB2-BD59-A6C34878D82A}">
                    <a16:rowId xmlns:a16="http://schemas.microsoft.com/office/drawing/2014/main" val="2635841221"/>
                  </a:ext>
                </a:extLst>
              </a:tr>
              <a:tr h="620570">
                <a:tc>
                  <a:txBody>
                    <a:bodyPr/>
                    <a:lstStyle/>
                    <a:p>
                      <a:pPr marL="285750" indent="-285750">
                        <a:buFont typeface="Arial" panose="020B0604020202020204" pitchFamily="34" charset="0"/>
                        <a:buChar char="•"/>
                      </a:pPr>
                      <a:r>
                        <a:rPr lang="en-US" sz="1200" dirty="0"/>
                        <a:t>If you sleep well, you will find it easier to concentrate, learn and solve problems; the body feels rested and </a:t>
                      </a:r>
                      <a:r>
                        <a:rPr lang="en-US" sz="1200" dirty="0" err="1"/>
                        <a:t>energised</a:t>
                      </a:r>
                      <a:r>
                        <a:rPr lang="en-US" sz="1200" dirty="0"/>
                        <a:t>; sleep helps the body rest and recover; you are more likely to feel well and happy.</a:t>
                      </a:r>
                      <a:endParaRPr lang="en-GB" sz="1200" dirty="0"/>
                    </a:p>
                  </a:txBody>
                  <a:tcPr>
                    <a:solidFill>
                      <a:schemeClr val="accent3">
                        <a:lumMod val="20000"/>
                        <a:lumOff val="80000"/>
                      </a:schemeClr>
                    </a:solidFill>
                  </a:tcPr>
                </a:tc>
                <a:extLst>
                  <a:ext uri="{0D108BD9-81ED-4DB2-BD59-A6C34878D82A}">
                    <a16:rowId xmlns:a16="http://schemas.microsoft.com/office/drawing/2014/main" val="2585740585"/>
                  </a:ext>
                </a:extLst>
              </a:tr>
            </a:tbl>
          </a:graphicData>
        </a:graphic>
      </p:graphicFrame>
      <p:pic>
        <p:nvPicPr>
          <p:cNvPr id="9" name="Picture 8"/>
          <p:cNvPicPr/>
          <p:nvPr/>
        </p:nvPicPr>
        <p:blipFill>
          <a:blip r:embed="rId3">
            <a:extLst>
              <a:ext uri="{28A0092B-C50C-407E-A947-70E740481C1C}">
                <a14:useLocalDpi xmlns:a14="http://schemas.microsoft.com/office/drawing/2010/main" val="0"/>
              </a:ext>
            </a:extLst>
          </a:blip>
          <a:srcRect/>
          <a:stretch>
            <a:fillRect/>
          </a:stretch>
        </p:blipFill>
        <p:spPr bwMode="auto">
          <a:xfrm>
            <a:off x="7969956" y="174950"/>
            <a:ext cx="752404" cy="682061"/>
          </a:xfrm>
          <a:prstGeom prst="rect">
            <a:avLst/>
          </a:prstGeom>
          <a:noFill/>
          <a:ln>
            <a:noFill/>
          </a:ln>
        </p:spPr>
      </p:pic>
      <p:pic>
        <p:nvPicPr>
          <p:cNvPr id="7" name="Picture 6"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37199" y="174950"/>
            <a:ext cx="2202371" cy="1356478"/>
          </a:xfrm>
          <a:prstGeom prst="rect">
            <a:avLst/>
          </a:prstGeom>
        </p:spPr>
      </p:pic>
      <p:pic>
        <p:nvPicPr>
          <p:cNvPr id="10" name="Picture 9"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92452" y="1531428"/>
            <a:ext cx="2164268" cy="1333616"/>
          </a:xfrm>
          <a:prstGeom prst="rect">
            <a:avLst/>
          </a:prstGeom>
        </p:spPr>
      </p:pic>
      <p:pic>
        <p:nvPicPr>
          <p:cNvPr id="11" name="Picture 10" descr="Screen Clipp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00113" y="2891177"/>
            <a:ext cx="2666423" cy="1330345"/>
          </a:xfrm>
          <a:prstGeom prst="rect">
            <a:avLst/>
          </a:prstGeom>
        </p:spPr>
      </p:pic>
      <p:pic>
        <p:nvPicPr>
          <p:cNvPr id="13" name="Picture 12" descr="Screen Clipping"/>
          <p:cNvPicPr>
            <a:picLocks noChangeAspect="1"/>
          </p:cNvPicPr>
          <p:nvPr/>
        </p:nvPicPr>
        <p:blipFill rotWithShape="1">
          <a:blip r:embed="rId7">
            <a:extLst>
              <a:ext uri="{28A0092B-C50C-407E-A947-70E740481C1C}">
                <a14:useLocalDpi xmlns:a14="http://schemas.microsoft.com/office/drawing/2010/main" val="0"/>
              </a:ext>
            </a:extLst>
          </a:blip>
          <a:srcRect l="1047" r="56037" b="10285"/>
          <a:stretch/>
        </p:blipFill>
        <p:spPr>
          <a:xfrm>
            <a:off x="9607059" y="4221522"/>
            <a:ext cx="2149661" cy="995163"/>
          </a:xfrm>
          <a:prstGeom prst="rect">
            <a:avLst/>
          </a:prstGeom>
        </p:spPr>
      </p:pic>
      <p:pic>
        <p:nvPicPr>
          <p:cNvPr id="14" name="Picture 13" descr="Screen Clipping"/>
          <p:cNvPicPr>
            <a:picLocks noChangeAspect="1"/>
          </p:cNvPicPr>
          <p:nvPr/>
        </p:nvPicPr>
        <p:blipFill rotWithShape="1">
          <a:blip r:embed="rId7">
            <a:extLst>
              <a:ext uri="{28A0092B-C50C-407E-A947-70E740481C1C}">
                <a14:useLocalDpi xmlns:a14="http://schemas.microsoft.com/office/drawing/2010/main" val="0"/>
              </a:ext>
            </a:extLst>
          </a:blip>
          <a:srcRect l="44158"/>
          <a:stretch/>
        </p:blipFill>
        <p:spPr>
          <a:xfrm>
            <a:off x="9610573" y="5216685"/>
            <a:ext cx="2245505" cy="890506"/>
          </a:xfrm>
          <a:prstGeom prst="rect">
            <a:avLst/>
          </a:prstGeom>
        </p:spPr>
      </p:pic>
    </p:spTree>
    <p:extLst>
      <p:ext uri="{BB962C8B-B14F-4D97-AF65-F5344CB8AC3E}">
        <p14:creationId xmlns:p14="http://schemas.microsoft.com/office/powerpoint/2010/main" val="7647407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8847</TotalTime>
  <Words>484</Words>
  <Application>Microsoft Office PowerPoint</Application>
  <PresentationFormat>Widescreen</PresentationFormat>
  <Paragraphs>27</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Comic Sans MS</vt:lpstr>
      <vt:lpstr>Times New Roman</vt:lpstr>
      <vt:lpstr>XCCW Joined 12a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Rea Siddons</dc:creator>
  <cp:lastModifiedBy>Tami Dorrington</cp:lastModifiedBy>
  <cp:revision>33</cp:revision>
  <cp:lastPrinted>2023-08-25T12:34:40Z</cp:lastPrinted>
  <dcterms:created xsi:type="dcterms:W3CDTF">2023-04-27T18:10:00Z</dcterms:created>
  <dcterms:modified xsi:type="dcterms:W3CDTF">2026-08-10T12:29:22Z</dcterms:modified>
</cp:coreProperties>
</file>