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0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12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08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97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4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53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00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93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17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65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35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01962-10C2-4FD7-9C2A-C2FADCF3C73D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140F1-D9FB-4842-93F5-2A68473A0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61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527241"/>
              </p:ext>
            </p:extLst>
          </p:nvPr>
        </p:nvGraphicFramePr>
        <p:xfrm>
          <a:off x="195943" y="939771"/>
          <a:ext cx="3540033" cy="57251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429492238"/>
                    </a:ext>
                  </a:extLst>
                </a:gridCol>
                <a:gridCol w="2168434">
                  <a:extLst>
                    <a:ext uri="{9D8B030D-6E8A-4147-A177-3AD203B41FA5}">
                      <a16:colId xmlns:a16="http://schemas.microsoft.com/office/drawing/2014/main" val="3435564291"/>
                    </a:ext>
                  </a:extLst>
                </a:gridCol>
              </a:tblGrid>
              <a:tr h="552409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  <a:latin typeface="+mn-lt"/>
                        </a:rPr>
                        <a:t>Key Vocabulary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60008"/>
                  </a:ext>
                </a:extLst>
              </a:tr>
              <a:tr h="917986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fostering </a:t>
                      </a:r>
                      <a:endParaRPr lang="en-GB" sz="16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To give care in a family to somebody who is not related by birth or adopted.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115488"/>
                  </a:ext>
                </a:extLst>
              </a:tr>
              <a:tr h="1220540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+mn-lt"/>
                        </a:rPr>
                        <a:t>adoption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Children that can not be brought up by their birth family, become full permanent and legal member of their new family.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833432"/>
                  </a:ext>
                </a:extLst>
              </a:tr>
              <a:tr h="917986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womb</a:t>
                      </a:r>
                      <a:endParaRPr lang="en-GB" sz="16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Is an organ in a woman's pelvis where a </a:t>
                      </a:r>
                      <a:r>
                        <a:rPr lang="en-GB" sz="1600" dirty="0" err="1">
                          <a:latin typeface="+mn-lt"/>
                        </a:rPr>
                        <a:t>fetus</a:t>
                      </a:r>
                      <a:r>
                        <a:rPr lang="en-GB" sz="1600" dirty="0">
                          <a:latin typeface="+mn-lt"/>
                        </a:rPr>
                        <a:t> (unborn</a:t>
                      </a:r>
                      <a:r>
                        <a:rPr lang="en-GB" sz="1600" baseline="0" dirty="0">
                          <a:latin typeface="+mn-lt"/>
                        </a:rPr>
                        <a:t> baby) grows.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248444"/>
                  </a:ext>
                </a:extLst>
              </a:tr>
              <a:tr h="661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+mn-lt"/>
                        </a:rPr>
                        <a:t>vagina </a:t>
                      </a:r>
                    </a:p>
                    <a:p>
                      <a:endParaRPr lang="en-GB" sz="16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+mn-lt"/>
                        </a:rPr>
                        <a:t>The female private part</a:t>
                      </a:r>
                    </a:p>
                    <a:p>
                      <a:endParaRPr lang="en-GB" sz="16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47907"/>
                  </a:ext>
                </a:extLst>
              </a:tr>
              <a:tr h="715698"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+mn-lt"/>
                        </a:rPr>
                        <a:t>testicles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n-lt"/>
                        </a:rPr>
                        <a:t>Two small organs that are found inside the scrotum of a male.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514253"/>
                  </a:ext>
                </a:extLst>
              </a:tr>
            </a:tbl>
          </a:graphicData>
        </a:graphic>
      </p:graphicFrame>
      <p:sp>
        <p:nvSpPr>
          <p:cNvPr id="3" name="Text Box 2">
            <a:extLst>
              <a:ext uri="{FF2B5EF4-FFF2-40B4-BE49-F238E27FC236}">
                <a16:creationId xmlns:a16="http://schemas.microsoft.com/office/drawing/2014/main" id="{608374BD-876D-424C-9291-E6DA0EF9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943" y="292145"/>
            <a:ext cx="9914708" cy="447675"/>
          </a:xfrm>
          <a:prstGeom prst="rect">
            <a:avLst/>
          </a:prstGeom>
          <a:solidFill>
            <a:srgbClr val="FFCCCC"/>
          </a:solidFill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 b="1" kern="1200" dirty="0">
                <a:solidFill>
                  <a:srgbClr val="000000"/>
                </a:solidFill>
                <a:effectLst/>
                <a:latin typeface="XCCW Joined 12a" panose="03050602040000000000" pitchFamily="66" charset="0"/>
                <a:ea typeface="Calibri" panose="020F0502020204030204" pitchFamily="34" charset="0"/>
              </a:rPr>
              <a:t>Year </a:t>
            </a:r>
            <a:r>
              <a:rPr lang="en-GB" sz="1200" b="1" dirty="0">
                <a:solidFill>
                  <a:srgbClr val="000000"/>
                </a:solidFill>
                <a:latin typeface="XCCW Joined 12a" panose="03050602040000000000" pitchFamily="66" charset="0"/>
                <a:ea typeface="Calibri" panose="020F0502020204030204" pitchFamily="34" charset="0"/>
              </a:rPr>
              <a:t>3</a:t>
            </a:r>
            <a:r>
              <a:rPr lang="en-GB" sz="1200" b="1" kern="1200" dirty="0">
                <a:solidFill>
                  <a:srgbClr val="000000"/>
                </a:solidFill>
                <a:effectLst/>
                <a:latin typeface="XCCW Joined 12a" panose="03050602040000000000" pitchFamily="66" charset="0"/>
                <a:ea typeface="Calibri" panose="020F0502020204030204" pitchFamily="34" charset="0"/>
              </a:rPr>
              <a:t>  RSE Knowledge Organiser Summer Term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glenmere_logo_colour">
            <a:extLst>
              <a:ext uri="{FF2B5EF4-FFF2-40B4-BE49-F238E27FC236}">
                <a16:creationId xmlns:a16="http://schemas.microsoft.com/office/drawing/2014/main" id="{92DC9B44-7E7F-472C-A00F-5DEB6291A1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243" y="18417"/>
            <a:ext cx="1010887" cy="83859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954001"/>
              </p:ext>
            </p:extLst>
          </p:nvPr>
        </p:nvGraphicFramePr>
        <p:xfrm>
          <a:off x="3860800" y="939771"/>
          <a:ext cx="5437065" cy="53718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37065">
                  <a:extLst>
                    <a:ext uri="{9D8B030D-6E8A-4147-A177-3AD203B41FA5}">
                      <a16:colId xmlns:a16="http://schemas.microsoft.com/office/drawing/2014/main" val="1436620650"/>
                    </a:ext>
                  </a:extLst>
                </a:gridCol>
              </a:tblGrid>
              <a:tr h="4318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dirty="0">
                          <a:effectLst/>
                        </a:rPr>
                        <a:t>Key Knowledge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169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/>
                        <a:t>It is important to respect someone’s personal space and we can use body language to help us understand when someone feels uncomfortable. 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55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500" baseline="0" dirty="0"/>
                        <a:t>We can identify if a baby is male or female based on their private parts. </a:t>
                      </a:r>
                      <a:endParaRPr lang="en-GB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743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GB" sz="1500" b="0" dirty="0"/>
                        <a:t>Most parts of our bodies are the same.</a:t>
                      </a:r>
                    </a:p>
                    <a:p>
                      <a:pPr marL="285750" lvl="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543050" algn="l"/>
                        </a:tabLst>
                      </a:pPr>
                      <a:r>
                        <a:rPr lang="en-GB" sz="1500" b="0" dirty="0"/>
                        <a:t>Human bodies are all unique and that not all Female or Male bodies look exactly the same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5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063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/>
                        <a:t>It</a:t>
                      </a:r>
                      <a:r>
                        <a:rPr lang="en-GB" sz="1500" baseline="0" dirty="0"/>
                        <a:t> is ok to be different.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500" baseline="0" dirty="0"/>
                        <a:t>It is never ok to tease or bully someone because their body is different. </a:t>
                      </a:r>
                      <a:endParaRPr lang="en-GB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56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vagina is inside the body and leads up to the uterus, which is the part of the body where a baby can grow.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 and females</a:t>
                      </a:r>
                      <a:r>
                        <a:rPr lang="en-GB" sz="15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need different private parts so that when they become adults they will be able to make a baby if they want to. </a:t>
                      </a:r>
                      <a:r>
                        <a:rPr lang="en-GB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5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841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500" dirty="0"/>
                        <a:t>It is not ok to touch someone else in a way that makes them feel uncomfortable. 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40585"/>
                  </a:ext>
                </a:extLst>
              </a:tr>
            </a:tbl>
          </a:graphicData>
        </a:graphic>
      </p:graphicFrame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8504" y="3376886"/>
            <a:ext cx="1371719" cy="3444538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9423" y="3382979"/>
            <a:ext cx="1066892" cy="3475021"/>
          </a:xfrm>
          <a:prstGeom prst="rect">
            <a:avLst/>
          </a:prstGeom>
        </p:spPr>
      </p:pic>
      <p:pic>
        <p:nvPicPr>
          <p:cNvPr id="12" name="object 6"/>
          <p:cNvPicPr/>
          <p:nvPr/>
        </p:nvPicPr>
        <p:blipFill rotWithShape="1">
          <a:blip r:embed="rId5" cstate="print"/>
          <a:srcRect l="6264" t="14740" r="5604" b="3763"/>
          <a:stretch/>
        </p:blipFill>
        <p:spPr>
          <a:xfrm>
            <a:off x="9458163" y="217960"/>
            <a:ext cx="2484120" cy="315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740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245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XCCW Joined 12a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Xochitl Manktelow</cp:lastModifiedBy>
  <cp:revision>17</cp:revision>
  <cp:lastPrinted>2023-06-07T15:20:41Z</cp:lastPrinted>
  <dcterms:created xsi:type="dcterms:W3CDTF">2023-04-27T18:10:00Z</dcterms:created>
  <dcterms:modified xsi:type="dcterms:W3CDTF">2024-05-21T13:10:27Z</dcterms:modified>
</cp:coreProperties>
</file>