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5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F9EB-A4BC-447E-87D2-E9DFA2C63A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03BE23-C357-48EB-8229-B81628EDAA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1B183E-B257-40C6-82FF-B4CBB93DAC05}"/>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5" name="Footer Placeholder 4">
            <a:extLst>
              <a:ext uri="{FF2B5EF4-FFF2-40B4-BE49-F238E27FC236}">
                <a16:creationId xmlns:a16="http://schemas.microsoft.com/office/drawing/2014/main" id="{1AE2577C-1629-4515-8B1B-637116E869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2B6130-CC9B-4CBA-B001-A972A3C7E345}"/>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737409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AD73-4342-4408-B4AE-31AB2741DD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27CDF4-9D36-4044-8903-9AB8169BC2B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D76042-B0FB-42D1-BA9B-BA3D467AC406}"/>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5" name="Footer Placeholder 4">
            <a:extLst>
              <a:ext uri="{FF2B5EF4-FFF2-40B4-BE49-F238E27FC236}">
                <a16:creationId xmlns:a16="http://schemas.microsoft.com/office/drawing/2014/main" id="{92640EEC-1107-41E5-B9CA-93E89EF00F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946FAC-1A0F-4D98-AE42-EAD682C576C8}"/>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344283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C855-5161-42BB-AE16-6E653E9855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FB166E-1CCC-4B79-81C0-B62BB8CE21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4BA195D-3FF6-4C5D-93EB-52F82A791077}"/>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5" name="Footer Placeholder 4">
            <a:extLst>
              <a:ext uri="{FF2B5EF4-FFF2-40B4-BE49-F238E27FC236}">
                <a16:creationId xmlns:a16="http://schemas.microsoft.com/office/drawing/2014/main" id="{41BDF8E9-ADFF-4C96-A5AF-D0A5B7F48B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6F02C2-6608-4152-AEDE-44B8C27C4C17}"/>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4063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A8B7B-9A30-4477-B3EC-9AD3995F5D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D435D3-3F63-4554-A4BE-7BE1A2D30C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32648A-6904-40B8-86F7-5B4D5B10F3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661A86-6B6F-4F47-B921-1FB19067758E}"/>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6" name="Footer Placeholder 5">
            <a:extLst>
              <a:ext uri="{FF2B5EF4-FFF2-40B4-BE49-F238E27FC236}">
                <a16:creationId xmlns:a16="http://schemas.microsoft.com/office/drawing/2014/main" id="{ACED9475-1405-47DE-B51A-D2C440DE6F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AD12A5-E9C8-42E1-8D4A-BE0FF09EE8C0}"/>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29175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9D47-295B-4729-BE52-D14FA99071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E59F3B-9490-499F-A5B8-9300B9A284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C023508-687D-47D2-A3D6-5F02E7FFFCD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B9EDDAC-DFA2-4000-B3A0-0FDFCCC3A3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D30297-03CD-4C26-98C0-DC77BABE12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0F2A5C-F1DC-4847-B44B-D48CA52A9F0E}"/>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8" name="Footer Placeholder 7">
            <a:extLst>
              <a:ext uri="{FF2B5EF4-FFF2-40B4-BE49-F238E27FC236}">
                <a16:creationId xmlns:a16="http://schemas.microsoft.com/office/drawing/2014/main" id="{B181C69E-9B0D-41BD-94A7-BF05578882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A5C5D-856A-43C9-9B55-773B8E99F0D7}"/>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3000904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6F9B-A9D8-41D2-A9BA-E1919BAC42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8B4BA4-9FB3-4BE5-BCB8-7F241EDBC168}"/>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4" name="Footer Placeholder 3">
            <a:extLst>
              <a:ext uri="{FF2B5EF4-FFF2-40B4-BE49-F238E27FC236}">
                <a16:creationId xmlns:a16="http://schemas.microsoft.com/office/drawing/2014/main" id="{CE31BFDD-C998-4E25-B1E7-F98C852588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0B657A-A1CF-4946-9FAD-059DE522374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510154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09EA9B-D1B9-4469-AE75-5FA8D45CEDD7}"/>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3" name="Footer Placeholder 2">
            <a:extLst>
              <a:ext uri="{FF2B5EF4-FFF2-40B4-BE49-F238E27FC236}">
                <a16:creationId xmlns:a16="http://schemas.microsoft.com/office/drawing/2014/main" id="{820E9242-251D-4666-A642-0E6C1F85CE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7DA89C-5E6C-4DE3-9C0F-C58FB553AC3C}"/>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007251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7A30E-7AD1-4CE4-97E2-2773918B0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6A7B3F-D5FE-41F5-BB79-BC92CCED10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F2CF03-318B-4E8F-A39A-15457C6BCD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8B9238-A5D2-48E5-BF8F-6DB18A6625CE}"/>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6" name="Footer Placeholder 5">
            <a:extLst>
              <a:ext uri="{FF2B5EF4-FFF2-40B4-BE49-F238E27FC236}">
                <a16:creationId xmlns:a16="http://schemas.microsoft.com/office/drawing/2014/main" id="{1B52EAE4-F474-468C-B67E-A2626B8E0B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CEF39D-DCCC-4323-9339-3AE9B2E3323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37611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E43E4-0D6F-4036-B5F3-8FBE443E7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8F242B0-2106-44BA-9D79-1218013C00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9BA7FB-BA67-4219-9AA4-65D56580F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2D9C1A-5C51-4ABE-9A16-3BE1044CEFAE}"/>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6" name="Footer Placeholder 5">
            <a:extLst>
              <a:ext uri="{FF2B5EF4-FFF2-40B4-BE49-F238E27FC236}">
                <a16:creationId xmlns:a16="http://schemas.microsoft.com/office/drawing/2014/main" id="{14D758C3-9C4C-42D2-9CAB-BF2C367CE5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6B020A-CDF7-454E-85D8-EA71D265E425}"/>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455589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A82FE-1EC7-4F1E-81F9-FF60EACB13A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DDA8A9-127A-4B22-9475-8660E31C49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D4348E-3B6C-465C-A5CA-BA74F7B6395D}"/>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5" name="Footer Placeholder 4">
            <a:extLst>
              <a:ext uri="{FF2B5EF4-FFF2-40B4-BE49-F238E27FC236}">
                <a16:creationId xmlns:a16="http://schemas.microsoft.com/office/drawing/2014/main" id="{46D182FF-6E21-4ECE-B6BD-694B7A8489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DD5345-B345-4877-A7C4-5877FFF5E45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330331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BA86F-A0D1-4564-B3CD-76D6FBB3B9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ECD330-6A38-4705-87AF-C7B2E354C43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BD0F6A-3F87-4DB1-81C5-1B5744DAAD7C}"/>
              </a:ext>
            </a:extLst>
          </p:cNvPr>
          <p:cNvSpPr>
            <a:spLocks noGrp="1"/>
          </p:cNvSpPr>
          <p:nvPr>
            <p:ph type="dt" sz="half" idx="10"/>
          </p:nvPr>
        </p:nvSpPr>
        <p:spPr/>
        <p:txBody>
          <a:bodyPr/>
          <a:lstStyle/>
          <a:p>
            <a:fld id="{4FBBD0F2-FF24-4C39-BCC6-930E96029B7C}" type="datetimeFigureOut">
              <a:rPr lang="en-GB" smtClean="0"/>
              <a:t>24/08/2024</a:t>
            </a:fld>
            <a:endParaRPr lang="en-GB"/>
          </a:p>
        </p:txBody>
      </p:sp>
      <p:sp>
        <p:nvSpPr>
          <p:cNvPr id="5" name="Footer Placeholder 4">
            <a:extLst>
              <a:ext uri="{FF2B5EF4-FFF2-40B4-BE49-F238E27FC236}">
                <a16:creationId xmlns:a16="http://schemas.microsoft.com/office/drawing/2014/main" id="{F11BB9EA-5944-4825-A34F-98B910EF9F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42C415-16FB-48E3-9E1A-8972890CA5C8}"/>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85754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E400C8-56F5-4C12-B775-1670ECAA15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762E6F-0D50-4CAB-B449-ACA7DE408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586283-DA6C-4CD2-87C6-F9008E586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BD0F2-FF24-4C39-BCC6-930E96029B7C}" type="datetimeFigureOut">
              <a:rPr lang="en-GB" smtClean="0"/>
              <a:t>24/08/2024</a:t>
            </a:fld>
            <a:endParaRPr lang="en-GB"/>
          </a:p>
        </p:txBody>
      </p:sp>
      <p:sp>
        <p:nvSpPr>
          <p:cNvPr id="5" name="Footer Placeholder 4">
            <a:extLst>
              <a:ext uri="{FF2B5EF4-FFF2-40B4-BE49-F238E27FC236}">
                <a16:creationId xmlns:a16="http://schemas.microsoft.com/office/drawing/2014/main" id="{6DF858E8-86C6-4E3F-9FFE-DD43675EF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94DBC9-B0E2-454F-A5FE-3697AA68E5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077B3-92E3-4CF9-B064-BB3CBF8C78E6}" type="slidenum">
              <a:rPr lang="en-GB" smtClean="0"/>
              <a:t>‹#›</a:t>
            </a:fld>
            <a:endParaRPr lang="en-GB"/>
          </a:p>
        </p:txBody>
      </p:sp>
    </p:spTree>
    <p:extLst>
      <p:ext uri="{BB962C8B-B14F-4D97-AF65-F5344CB8AC3E}">
        <p14:creationId xmlns:p14="http://schemas.microsoft.com/office/powerpoint/2010/main" val="2438768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42309D-8367-4CC1-88ED-1B1D7F52AA37}"/>
              </a:ext>
            </a:extLst>
          </p:cNvPr>
          <p:cNvPicPr>
            <a:picLocks noChangeAspect="1"/>
          </p:cNvPicPr>
          <p:nvPr/>
        </p:nvPicPr>
        <p:blipFill>
          <a:blip r:embed="rId2"/>
          <a:stretch>
            <a:fillRect/>
          </a:stretch>
        </p:blipFill>
        <p:spPr>
          <a:xfrm>
            <a:off x="212802" y="977741"/>
            <a:ext cx="677529" cy="774854"/>
          </a:xfrm>
          <a:prstGeom prst="rect">
            <a:avLst/>
          </a:prstGeom>
        </p:spPr>
      </p:pic>
      <p:pic>
        <p:nvPicPr>
          <p:cNvPr id="5" name="Picture 4">
            <a:extLst>
              <a:ext uri="{FF2B5EF4-FFF2-40B4-BE49-F238E27FC236}">
                <a16:creationId xmlns:a16="http://schemas.microsoft.com/office/drawing/2014/main" id="{3460D168-7F96-4F56-857C-1C1526167907}"/>
              </a:ext>
            </a:extLst>
          </p:cNvPr>
          <p:cNvPicPr>
            <a:picLocks noChangeAspect="1"/>
          </p:cNvPicPr>
          <p:nvPr/>
        </p:nvPicPr>
        <p:blipFill>
          <a:blip r:embed="rId2"/>
          <a:stretch>
            <a:fillRect/>
          </a:stretch>
        </p:blipFill>
        <p:spPr>
          <a:xfrm>
            <a:off x="213950" y="1937514"/>
            <a:ext cx="677529" cy="774854"/>
          </a:xfrm>
          <a:prstGeom prst="rect">
            <a:avLst/>
          </a:prstGeom>
        </p:spPr>
      </p:pic>
      <p:pic>
        <p:nvPicPr>
          <p:cNvPr id="6" name="Picture 5">
            <a:extLst>
              <a:ext uri="{FF2B5EF4-FFF2-40B4-BE49-F238E27FC236}">
                <a16:creationId xmlns:a16="http://schemas.microsoft.com/office/drawing/2014/main" id="{72894A60-0306-476F-A359-22F1D7550A53}"/>
              </a:ext>
            </a:extLst>
          </p:cNvPr>
          <p:cNvPicPr>
            <a:picLocks noChangeAspect="1"/>
          </p:cNvPicPr>
          <p:nvPr/>
        </p:nvPicPr>
        <p:blipFill>
          <a:blip r:embed="rId2"/>
          <a:stretch>
            <a:fillRect/>
          </a:stretch>
        </p:blipFill>
        <p:spPr>
          <a:xfrm>
            <a:off x="212801" y="3151501"/>
            <a:ext cx="677529" cy="774854"/>
          </a:xfrm>
          <a:prstGeom prst="rect">
            <a:avLst/>
          </a:prstGeom>
        </p:spPr>
      </p:pic>
      <p:pic>
        <p:nvPicPr>
          <p:cNvPr id="7" name="Picture 6">
            <a:extLst>
              <a:ext uri="{FF2B5EF4-FFF2-40B4-BE49-F238E27FC236}">
                <a16:creationId xmlns:a16="http://schemas.microsoft.com/office/drawing/2014/main" id="{8C368662-504A-4C48-8B5D-A7E07B17F230}"/>
              </a:ext>
            </a:extLst>
          </p:cNvPr>
          <p:cNvPicPr>
            <a:picLocks noChangeAspect="1"/>
          </p:cNvPicPr>
          <p:nvPr/>
        </p:nvPicPr>
        <p:blipFill>
          <a:blip r:embed="rId2"/>
          <a:stretch>
            <a:fillRect/>
          </a:stretch>
        </p:blipFill>
        <p:spPr>
          <a:xfrm>
            <a:off x="212801" y="4254858"/>
            <a:ext cx="677529" cy="774854"/>
          </a:xfrm>
          <a:prstGeom prst="rect">
            <a:avLst/>
          </a:prstGeom>
        </p:spPr>
      </p:pic>
      <p:pic>
        <p:nvPicPr>
          <p:cNvPr id="8" name="Picture 7">
            <a:extLst>
              <a:ext uri="{FF2B5EF4-FFF2-40B4-BE49-F238E27FC236}">
                <a16:creationId xmlns:a16="http://schemas.microsoft.com/office/drawing/2014/main" id="{EF3AFC26-0955-4C11-B587-82E18079ADC7}"/>
              </a:ext>
            </a:extLst>
          </p:cNvPr>
          <p:cNvPicPr>
            <a:picLocks noChangeAspect="1"/>
          </p:cNvPicPr>
          <p:nvPr/>
        </p:nvPicPr>
        <p:blipFill>
          <a:blip r:embed="rId2"/>
          <a:stretch>
            <a:fillRect/>
          </a:stretch>
        </p:blipFill>
        <p:spPr>
          <a:xfrm>
            <a:off x="212802" y="5413346"/>
            <a:ext cx="677529" cy="774854"/>
          </a:xfrm>
          <a:prstGeom prst="rect">
            <a:avLst/>
          </a:prstGeom>
        </p:spPr>
      </p:pic>
      <p:sp>
        <p:nvSpPr>
          <p:cNvPr id="11" name="Text Box 2">
            <a:extLst>
              <a:ext uri="{FF2B5EF4-FFF2-40B4-BE49-F238E27FC236}">
                <a16:creationId xmlns:a16="http://schemas.microsoft.com/office/drawing/2014/main" id="{608374BD-876D-424C-9291-E6DA0EF92209}"/>
              </a:ext>
            </a:extLst>
          </p:cNvPr>
          <p:cNvSpPr txBox="1">
            <a:spLocks noChangeArrowheads="1"/>
          </p:cNvSpPr>
          <p:nvPr/>
        </p:nvSpPr>
        <p:spPr bwMode="auto">
          <a:xfrm>
            <a:off x="890331" y="127824"/>
            <a:ext cx="11069058" cy="663690"/>
          </a:xfrm>
          <a:prstGeom prst="rect">
            <a:avLst/>
          </a:prstGeom>
          <a:solidFill>
            <a:srgbClr val="FFFFFF"/>
          </a:solidFill>
          <a:ln w="38100">
            <a:solidFill>
              <a:srgbClr val="FF0000"/>
            </a:solidFill>
            <a:miter lim="800000"/>
            <a:headEnd/>
            <a:tailEnd/>
          </a:ln>
        </p:spPr>
        <p:txBody>
          <a:bodyPr rot="0" vert="horz" wrap="square" lIns="91440" tIns="45720" rIns="91440" bIns="45720" anchor="t" anchorCtr="0">
            <a:noAutofit/>
          </a:bodyPr>
          <a:lstStyle/>
          <a:p>
            <a:r>
              <a:rPr lang="en-GB" sz="1200" b="1" dirty="0">
                <a:effectLst/>
                <a:latin typeface="XCCW Joined 12a" panose="03050602040000000000" pitchFamily="66" charset="0"/>
                <a:ea typeface="Calibri" panose="020F0502020204030204" pitchFamily="34" charset="0"/>
                <a:cs typeface="Times New Roman" panose="02020603050405020304" pitchFamily="18" charset="0"/>
              </a:rPr>
              <a:t>Year 4   RE Knowledge Organiser </a:t>
            </a:r>
            <a:r>
              <a:rPr lang="en-GB" sz="1200" b="1" dirty="0">
                <a:latin typeface="XCCW Joined 12a" panose="03050602040000000000" pitchFamily="66" charset="0"/>
                <a:ea typeface="Calibri" panose="020F0502020204030204" pitchFamily="34" charset="0"/>
                <a:cs typeface="Times New Roman" panose="02020603050405020304" pitchFamily="18" charset="0"/>
              </a:rPr>
              <a:t>Autumn 1</a:t>
            </a:r>
            <a:r>
              <a:rPr lang="en-GB" sz="1200" b="1" dirty="0">
                <a:effectLst/>
                <a:latin typeface="XCCW Joined 12a" panose="03050602040000000000" pitchFamily="66" charset="0"/>
                <a:ea typeface="Calibri" panose="020F0502020204030204" pitchFamily="34" charset="0"/>
                <a:cs typeface="Times New Roman" panose="02020603050405020304" pitchFamily="18" charset="0"/>
              </a:rPr>
              <a:t> </a:t>
            </a:r>
            <a:endParaRPr lang="en-GB" sz="1200" dirty="0">
              <a:effectLst/>
              <a:latin typeface="XCCW Joined 12a" panose="03050602040000000000" pitchFamily="66" charset="0"/>
              <a:ea typeface="Calibri" panose="020F0502020204030204" pitchFamily="34" charset="0"/>
              <a:cs typeface="Times New Roman" panose="02020603050405020304" pitchFamily="18" charset="0"/>
            </a:endParaRPr>
          </a:p>
          <a:p>
            <a:pPr>
              <a:spcAft>
                <a:spcPts val="0"/>
              </a:spcAft>
            </a:pPr>
            <a:r>
              <a:rPr lang="en-US" sz="1600" b="1" dirty="0">
                <a:latin typeface="XCCW Joined 12a" panose="03050602040000000000" pitchFamily="66" charset="0"/>
                <a:ea typeface="Calibri" panose="020F0502020204030204" pitchFamily="34" charset="0"/>
                <a:cs typeface="Times New Roman" panose="02020603050405020304" pitchFamily="18" charset="0"/>
              </a:rPr>
              <a:t>What kind of world did Jesus want?</a:t>
            </a:r>
            <a:endParaRPr lang="en-GB" sz="1600" b="1" dirty="0">
              <a:effectLst/>
              <a:latin typeface="XCCW Joined 12a" panose="03050602040000000000" pitchFamily="66" charset="0"/>
              <a:ea typeface="Calibri" panose="020F0502020204030204" pitchFamily="34" charset="0"/>
              <a:cs typeface="Times New Roman" panose="02020603050405020304" pitchFamily="18" charset="0"/>
            </a:endParaRPr>
          </a:p>
        </p:txBody>
      </p:sp>
      <p:pic>
        <p:nvPicPr>
          <p:cNvPr id="12" name="Picture 11" descr="glenmere_logo_colour">
            <a:extLst>
              <a:ext uri="{FF2B5EF4-FFF2-40B4-BE49-F238E27FC236}">
                <a16:creationId xmlns:a16="http://schemas.microsoft.com/office/drawing/2014/main" id="{92DC9B44-7E7F-472C-A00F-5DEB6291A10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01669" y="249490"/>
            <a:ext cx="577515" cy="568658"/>
          </a:xfrm>
          <a:prstGeom prst="rect">
            <a:avLst/>
          </a:prstGeom>
          <a:noFill/>
          <a:ln>
            <a:noFill/>
          </a:ln>
        </p:spPr>
      </p:pic>
      <p:sp>
        <p:nvSpPr>
          <p:cNvPr id="13" name="Rectangle: Rounded Corners 12">
            <a:extLst>
              <a:ext uri="{FF2B5EF4-FFF2-40B4-BE49-F238E27FC236}">
                <a16:creationId xmlns:a16="http://schemas.microsoft.com/office/drawing/2014/main" id="{5D95D47C-5255-49E6-9109-4986ACBD6B68}"/>
              </a:ext>
            </a:extLst>
          </p:cNvPr>
          <p:cNvSpPr/>
          <p:nvPr/>
        </p:nvSpPr>
        <p:spPr>
          <a:xfrm>
            <a:off x="932446" y="937096"/>
            <a:ext cx="5308556" cy="872918"/>
          </a:xfrm>
          <a:prstGeom prst="roundRect">
            <a:avLst>
              <a:gd name="adj"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US" sz="1100" b="1" dirty="0">
              <a:solidFill>
                <a:schemeClr val="tx1"/>
              </a:solidFill>
            </a:endParaRPr>
          </a:p>
          <a:p>
            <a:pPr marL="228600" indent="-228600">
              <a:buAutoNum type="arabicPeriod"/>
            </a:pPr>
            <a:r>
              <a:rPr lang="en-US" sz="1100" b="1" dirty="0">
                <a:solidFill>
                  <a:schemeClr val="tx1"/>
                </a:solidFill>
              </a:rPr>
              <a:t>What message did the Gospel Matthew 4:18-19 teach us about Jesus? </a:t>
            </a:r>
          </a:p>
          <a:p>
            <a:pPr marL="171450" indent="-171450">
              <a:buFont typeface="Arial" panose="020B0604020202020204" pitchFamily="34" charset="0"/>
              <a:buChar char="•"/>
            </a:pPr>
            <a:r>
              <a:rPr lang="en-US" sz="1100" dirty="0">
                <a:solidFill>
                  <a:schemeClr val="tx1"/>
                </a:solidFill>
              </a:rPr>
              <a:t> Christians believe Jesus challenges everyone about how to live – he sets the example for loving God and your </a:t>
            </a:r>
            <a:r>
              <a:rPr lang="en-US" sz="1100" dirty="0" err="1">
                <a:solidFill>
                  <a:schemeClr val="tx1"/>
                </a:solidFill>
              </a:rPr>
              <a:t>neighbour</a:t>
            </a:r>
            <a:r>
              <a:rPr lang="en-US" sz="1100" dirty="0">
                <a:solidFill>
                  <a:schemeClr val="tx1"/>
                </a:solidFill>
              </a:rPr>
              <a:t>, putting others first.</a:t>
            </a:r>
          </a:p>
          <a:p>
            <a:pPr marL="171450" indent="-171450">
              <a:buFont typeface="Arial" panose="020B0604020202020204" pitchFamily="34" charset="0"/>
              <a:buChar char="•"/>
            </a:pPr>
            <a:r>
              <a:rPr lang="en-US" sz="1100" dirty="0">
                <a:solidFill>
                  <a:schemeClr val="tx1"/>
                </a:solidFill>
              </a:rPr>
              <a:t>Gospel means ‘Good News.’</a:t>
            </a:r>
          </a:p>
          <a:p>
            <a:pPr marL="171450" indent="-171450">
              <a:buFont typeface="Arial" panose="020B0604020202020204" pitchFamily="34" charset="0"/>
              <a:buChar char="•"/>
            </a:pPr>
            <a:endParaRPr lang="en-GB" sz="1200" dirty="0">
              <a:solidFill>
                <a:schemeClr val="tx1"/>
              </a:solidFill>
            </a:endParaRPr>
          </a:p>
        </p:txBody>
      </p:sp>
      <p:sp>
        <p:nvSpPr>
          <p:cNvPr id="14" name="Rectangle: Rounded Corners 13">
            <a:extLst>
              <a:ext uri="{FF2B5EF4-FFF2-40B4-BE49-F238E27FC236}">
                <a16:creationId xmlns:a16="http://schemas.microsoft.com/office/drawing/2014/main" id="{17C951DB-04D4-4E9B-BCBD-DD2045084014}"/>
              </a:ext>
            </a:extLst>
          </p:cNvPr>
          <p:cNvSpPr/>
          <p:nvPr/>
        </p:nvSpPr>
        <p:spPr>
          <a:xfrm>
            <a:off x="932445" y="1906174"/>
            <a:ext cx="5308556" cy="1010886"/>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000" b="1" dirty="0">
              <a:solidFill>
                <a:schemeClr val="tx1"/>
              </a:solidFill>
            </a:endParaRPr>
          </a:p>
          <a:p>
            <a:r>
              <a:rPr lang="en-GB" sz="1000" b="1" dirty="0">
                <a:solidFill>
                  <a:schemeClr val="tx1"/>
                </a:solidFill>
              </a:rPr>
              <a:t>2</a:t>
            </a:r>
            <a:r>
              <a:rPr lang="en-GB" sz="1000" dirty="0">
                <a:solidFill>
                  <a:schemeClr val="tx1"/>
                </a:solidFill>
              </a:rPr>
              <a:t>. </a:t>
            </a:r>
            <a:r>
              <a:rPr lang="en-US" sz="1100" b="1" dirty="0">
                <a:solidFill>
                  <a:schemeClr val="tx1"/>
                </a:solidFill>
              </a:rPr>
              <a:t>‘What did the Gospel  Mark 1:40-44 ‘Jesus heals the man with leprosy’ teach us?’</a:t>
            </a:r>
          </a:p>
          <a:p>
            <a:pPr marL="171450" indent="-171450">
              <a:buFont typeface="Arial" panose="020B0604020202020204" pitchFamily="34" charset="0"/>
              <a:buChar char="•"/>
            </a:pPr>
            <a:r>
              <a:rPr lang="en-US" sz="1100" dirty="0">
                <a:solidFill>
                  <a:schemeClr val="tx1"/>
                </a:solidFill>
              </a:rPr>
              <a:t>Jesus shows love and forgiveness to unlikely people.</a:t>
            </a:r>
          </a:p>
          <a:p>
            <a:pPr marL="171450" indent="-171450">
              <a:buFont typeface="Arial" panose="020B0604020202020204" pitchFamily="34" charset="0"/>
              <a:buChar char="•"/>
            </a:pPr>
            <a:r>
              <a:rPr lang="en-US" sz="1100" dirty="0">
                <a:solidFill>
                  <a:schemeClr val="tx1"/>
                </a:solidFill>
              </a:rPr>
              <a:t>The Gospel is Good News about Jesus – it tells the story of the life and teaching of Jesus. It’s a kind of biography!</a:t>
            </a:r>
          </a:p>
          <a:p>
            <a:pPr marL="171450" indent="-171450">
              <a:buFont typeface="Arial" panose="020B0604020202020204" pitchFamily="34" charset="0"/>
              <a:buChar char="•"/>
            </a:pPr>
            <a:r>
              <a:rPr lang="en-US" sz="1100" dirty="0">
                <a:solidFill>
                  <a:schemeClr val="tx1"/>
                </a:solidFill>
              </a:rPr>
              <a:t>Christians try to follow Jesus’ examples of kindness every day.</a:t>
            </a:r>
          </a:p>
          <a:p>
            <a:endParaRPr lang="en-GB" sz="1100" dirty="0">
              <a:solidFill>
                <a:schemeClr val="tx1"/>
              </a:solidFill>
            </a:endParaRPr>
          </a:p>
        </p:txBody>
      </p:sp>
      <p:sp>
        <p:nvSpPr>
          <p:cNvPr id="15" name="Rectangle: Rounded Corners 14">
            <a:extLst>
              <a:ext uri="{FF2B5EF4-FFF2-40B4-BE49-F238E27FC236}">
                <a16:creationId xmlns:a16="http://schemas.microsoft.com/office/drawing/2014/main" id="{40C93A07-850D-46ED-96DB-0392EBCA854D}"/>
              </a:ext>
            </a:extLst>
          </p:cNvPr>
          <p:cNvSpPr/>
          <p:nvPr/>
        </p:nvSpPr>
        <p:spPr>
          <a:xfrm>
            <a:off x="962527" y="3013220"/>
            <a:ext cx="5278474" cy="111226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3. </a:t>
            </a:r>
            <a:r>
              <a:rPr lang="en-US" sz="1200" b="1" dirty="0">
                <a:solidFill>
                  <a:schemeClr val="tx1"/>
                </a:solidFill>
              </a:rPr>
              <a:t>‘What would a week in the life of a Christian minister look like?’ </a:t>
            </a:r>
          </a:p>
          <a:p>
            <a:pPr marL="171450" indent="-171450">
              <a:buFont typeface="Arial" panose="020B0604020202020204" pitchFamily="34" charset="0"/>
              <a:buChar char="•"/>
            </a:pPr>
            <a:r>
              <a:rPr lang="en-US" sz="1100" dirty="0">
                <a:solidFill>
                  <a:schemeClr val="tx1"/>
                </a:solidFill>
              </a:rPr>
              <a:t> Christians try to be like Jesus – they want to know him better and better.</a:t>
            </a:r>
          </a:p>
          <a:p>
            <a:pPr marL="171450" indent="-171450">
              <a:buFont typeface="Arial" panose="020B0604020202020204" pitchFamily="34" charset="0"/>
              <a:buChar char="•"/>
            </a:pPr>
            <a:r>
              <a:rPr lang="en-US" sz="1200" dirty="0">
                <a:solidFill>
                  <a:schemeClr val="tx1"/>
                </a:solidFill>
              </a:rPr>
              <a:t>Christians try to put his teaching and example into practice in lots of ways, from church worship to social justice.</a:t>
            </a:r>
          </a:p>
          <a:p>
            <a:pPr marL="171450" indent="-171450">
              <a:buFont typeface="Arial" panose="020B0604020202020204" pitchFamily="34" charset="0"/>
              <a:buChar char="•"/>
            </a:pPr>
            <a:r>
              <a:rPr lang="en-US" sz="1200" dirty="0">
                <a:solidFill>
                  <a:schemeClr val="tx1"/>
                </a:solidFill>
              </a:rPr>
              <a:t>A church minister leads by example how Jesus would want people to live and helps other to do the same by his teachings</a:t>
            </a:r>
            <a:r>
              <a:rPr lang="en-US" sz="1200" b="1" dirty="0">
                <a:solidFill>
                  <a:schemeClr val="tx1"/>
                </a:solidFill>
              </a:rPr>
              <a:t>.</a:t>
            </a:r>
            <a:endParaRPr lang="en-GB" sz="1200" b="1" dirty="0">
              <a:solidFill>
                <a:schemeClr val="tx1"/>
              </a:solidFill>
            </a:endParaRPr>
          </a:p>
        </p:txBody>
      </p:sp>
      <p:sp>
        <p:nvSpPr>
          <p:cNvPr id="16" name="Rectangle: Rounded Corners 15">
            <a:extLst>
              <a:ext uri="{FF2B5EF4-FFF2-40B4-BE49-F238E27FC236}">
                <a16:creationId xmlns:a16="http://schemas.microsoft.com/office/drawing/2014/main" id="{7E113E08-5C9A-47D2-A8B0-A0554039A121}"/>
              </a:ext>
            </a:extLst>
          </p:cNvPr>
          <p:cNvSpPr/>
          <p:nvPr/>
        </p:nvSpPr>
        <p:spPr>
          <a:xfrm>
            <a:off x="932445" y="4221644"/>
            <a:ext cx="5308556" cy="1139714"/>
          </a:xfrm>
          <a:prstGeom prst="roundRect">
            <a:avLst>
              <a:gd name="adj"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4. ‘Who is your neighbour?</a:t>
            </a:r>
          </a:p>
          <a:p>
            <a:pPr marL="171450" indent="-171450">
              <a:buFont typeface="Arial" panose="020B0604020202020204" pitchFamily="34" charset="0"/>
              <a:buChar char="•"/>
            </a:pPr>
            <a:r>
              <a:rPr lang="en-US" sz="1100" dirty="0">
                <a:solidFill>
                  <a:schemeClr val="tx1"/>
                </a:solidFill>
              </a:rPr>
              <a:t>Your neighbor is everyone and you should treat everyone with respect.</a:t>
            </a:r>
          </a:p>
          <a:p>
            <a:pPr marL="171450" indent="-171450">
              <a:buFont typeface="Arial" panose="020B0604020202020204" pitchFamily="34" charset="0"/>
              <a:buChar char="•"/>
            </a:pPr>
            <a:r>
              <a:rPr lang="en-US" sz="1100" dirty="0">
                <a:solidFill>
                  <a:schemeClr val="tx1"/>
                </a:solidFill>
              </a:rPr>
              <a:t>A parable is a simple story which has a special religious or moral meaning at the end. </a:t>
            </a:r>
            <a:r>
              <a:rPr lang="en-US" sz="1100" dirty="0">
                <a:solidFill>
                  <a:srgbClr val="202124"/>
                </a:solidFill>
                <a:latin typeface="Google Sans"/>
              </a:rPr>
              <a:t>People can learn from parables because stories are easy to remember and they remind us of things we do in our own lives. Jesus told many parables as a way of teaching people important things about God and how we should live.</a:t>
            </a:r>
            <a:endParaRPr lang="en-GB" sz="1100" dirty="0">
              <a:solidFill>
                <a:schemeClr val="tx1"/>
              </a:solidFill>
            </a:endParaRPr>
          </a:p>
        </p:txBody>
      </p:sp>
      <p:sp>
        <p:nvSpPr>
          <p:cNvPr id="17" name="Rectangle: Rounded Corners 16">
            <a:extLst>
              <a:ext uri="{FF2B5EF4-FFF2-40B4-BE49-F238E27FC236}">
                <a16:creationId xmlns:a16="http://schemas.microsoft.com/office/drawing/2014/main" id="{6A568162-D5F6-4462-BCD2-0FEC6331B4E6}"/>
              </a:ext>
            </a:extLst>
          </p:cNvPr>
          <p:cNvSpPr/>
          <p:nvPr/>
        </p:nvSpPr>
        <p:spPr>
          <a:xfrm>
            <a:off x="962527" y="5457517"/>
            <a:ext cx="5308556" cy="104981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5. </a:t>
            </a:r>
            <a:r>
              <a:rPr lang="en-US" sz="1100" b="1" dirty="0">
                <a:solidFill>
                  <a:schemeClr val="tx1"/>
                </a:solidFill>
              </a:rPr>
              <a:t>There are a number of Christian Charities that use the word Samaritan in their name – Why?</a:t>
            </a:r>
            <a:r>
              <a:rPr lang="en-GB" sz="1100" b="1" dirty="0">
                <a:solidFill>
                  <a:schemeClr val="tx1"/>
                </a:solidFill>
              </a:rPr>
              <a:t>?</a:t>
            </a:r>
          </a:p>
          <a:p>
            <a:pPr marL="171450" indent="-171450">
              <a:buFont typeface="Arial" panose="020B0604020202020204" pitchFamily="34" charset="0"/>
              <a:buChar char="•"/>
            </a:pPr>
            <a:r>
              <a:rPr lang="en-US" sz="1100" dirty="0">
                <a:solidFill>
                  <a:schemeClr val="tx1"/>
                </a:solidFill>
              </a:rPr>
              <a:t>Jesus showed love in his actions and his stories and its important for Christians to do the same</a:t>
            </a:r>
          </a:p>
          <a:p>
            <a:pPr marL="171450" indent="-171450">
              <a:buFont typeface="Arial" panose="020B0604020202020204" pitchFamily="34" charset="0"/>
              <a:buChar char="•"/>
            </a:pPr>
            <a:r>
              <a:rPr lang="en-US" sz="1100" dirty="0">
                <a:solidFill>
                  <a:schemeClr val="tx1"/>
                </a:solidFill>
              </a:rPr>
              <a:t>Christian Aid try to follow Jesus in order to build the kind of world that he wants. </a:t>
            </a:r>
            <a:r>
              <a:rPr lang="en-US" sz="1100" dirty="0" err="1">
                <a:solidFill>
                  <a:schemeClr val="tx1"/>
                </a:solidFill>
              </a:rPr>
              <a:t>Chn</a:t>
            </a:r>
            <a:r>
              <a:rPr lang="en-US" sz="1100" dirty="0">
                <a:solidFill>
                  <a:schemeClr val="tx1"/>
                </a:solidFill>
              </a:rPr>
              <a:t> work</a:t>
            </a:r>
            <a:endParaRPr lang="en-GB" sz="1100" dirty="0">
              <a:solidFill>
                <a:schemeClr val="tx1"/>
              </a:solidFill>
            </a:endParaRPr>
          </a:p>
        </p:txBody>
      </p:sp>
      <p:graphicFrame>
        <p:nvGraphicFramePr>
          <p:cNvPr id="22" name="Table 21">
            <a:extLst>
              <a:ext uri="{FF2B5EF4-FFF2-40B4-BE49-F238E27FC236}">
                <a16:creationId xmlns:a16="http://schemas.microsoft.com/office/drawing/2014/main" id="{A60ADD42-90B3-4343-8991-651C45F97F9C}"/>
              </a:ext>
            </a:extLst>
          </p:cNvPr>
          <p:cNvGraphicFramePr>
            <a:graphicFrameLocks noGrp="1"/>
          </p:cNvGraphicFramePr>
          <p:nvPr>
            <p:extLst>
              <p:ext uri="{D42A27DB-BD31-4B8C-83A1-F6EECF244321}">
                <p14:modId xmlns:p14="http://schemas.microsoft.com/office/powerpoint/2010/main" val="3972549433"/>
              </p:ext>
            </p:extLst>
          </p:nvPr>
        </p:nvGraphicFramePr>
        <p:xfrm>
          <a:off x="6525007" y="887700"/>
          <a:ext cx="5308555" cy="4399406"/>
        </p:xfrm>
        <a:graphic>
          <a:graphicData uri="http://schemas.openxmlformats.org/drawingml/2006/table">
            <a:tbl>
              <a:tblPr firstRow="1" firstCol="1" bandRow="1">
                <a:tableStyleId>{5C22544A-7EE6-4342-B048-85BDC9FD1C3A}</a:tableStyleId>
              </a:tblPr>
              <a:tblGrid>
                <a:gridCol w="1051450">
                  <a:extLst>
                    <a:ext uri="{9D8B030D-6E8A-4147-A177-3AD203B41FA5}">
                      <a16:colId xmlns:a16="http://schemas.microsoft.com/office/drawing/2014/main" val="198306764"/>
                    </a:ext>
                  </a:extLst>
                </a:gridCol>
                <a:gridCol w="4257105">
                  <a:extLst>
                    <a:ext uri="{9D8B030D-6E8A-4147-A177-3AD203B41FA5}">
                      <a16:colId xmlns:a16="http://schemas.microsoft.com/office/drawing/2014/main" val="2117846056"/>
                    </a:ext>
                  </a:extLst>
                </a:gridCol>
              </a:tblGrid>
              <a:tr h="248983">
                <a:tc gridSpan="2">
                  <a:txBody>
                    <a:bodyPr/>
                    <a:lstStyle/>
                    <a:p>
                      <a:pPr>
                        <a:spcAft>
                          <a:spcPts val="0"/>
                        </a:spcAft>
                      </a:pPr>
                      <a:r>
                        <a:rPr lang="en-GB" sz="1800" dirty="0">
                          <a:solidFill>
                            <a:schemeClr val="tx1"/>
                          </a:solidFill>
                          <a:effectLst/>
                          <a:latin typeface="+mj-lt"/>
                        </a:rPr>
                        <a:t>Key Vocabulary </a:t>
                      </a:r>
                      <a:endParaRPr lang="en-GB" sz="18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hMerge="1">
                  <a:txBody>
                    <a:bodyPr/>
                    <a:lstStyle/>
                    <a:p>
                      <a:endParaRPr lang="en-GB"/>
                    </a:p>
                  </a:txBody>
                  <a:tcPr/>
                </a:tc>
                <a:extLst>
                  <a:ext uri="{0D108BD9-81ED-4DB2-BD59-A6C34878D82A}">
                    <a16:rowId xmlns:a16="http://schemas.microsoft.com/office/drawing/2014/main" val="1918674451"/>
                  </a:ext>
                </a:extLst>
              </a:tr>
              <a:tr h="248983">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Gospel</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t>These are four biblical narratives (stories) about the life and </a:t>
                      </a:r>
                    </a:p>
                    <a:p>
                      <a:pPr>
                        <a:spcAft>
                          <a:spcPts val="0"/>
                        </a:spcAft>
                      </a:pPr>
                      <a:r>
                        <a:rPr lang="en-US" sz="1400" dirty="0"/>
                        <a:t>death of Jesus. They were written by: St Matthew, St Mark, </a:t>
                      </a:r>
                    </a:p>
                    <a:p>
                      <a:pPr>
                        <a:spcAft>
                          <a:spcPts val="0"/>
                        </a:spcAft>
                      </a:pPr>
                      <a:r>
                        <a:rPr lang="en-US" sz="1400" dirty="0"/>
                        <a:t>St Luke and St John. </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117552064"/>
                  </a:ext>
                </a:extLst>
              </a:tr>
              <a:tr h="248983">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Disciple</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A follower of Jesus during his life. </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165383986"/>
                  </a:ext>
                </a:extLst>
              </a:tr>
              <a:tr h="248983">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Christians</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A person who believes in Christ and his teachings. </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3721519695"/>
                  </a:ext>
                </a:extLst>
              </a:tr>
              <a:tr h="248983">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Trinity</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The Trinity, or Holy Trinity, is a way of describing God the Father, God the Son and God the Holy Spirit. </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950585384"/>
                  </a:ext>
                </a:extLst>
              </a:tr>
              <a:tr h="248983">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Worship</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Worship is showing reverence and awe to God, and God alone. In worship, we give thanks, we praise, we sing, we dance, we bring our whole selves (mind, body, and spirit) to spend time with God.</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779769214"/>
                  </a:ext>
                </a:extLst>
              </a:tr>
              <a:tr h="497965">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Baptism</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Baptism is a Christian religious rite consisting of immersion in or sprinkling with water as a sign that the subject is cleansed from sin and constituted as a member of the Church</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693563295"/>
                  </a:ext>
                </a:extLst>
              </a:tr>
              <a:tr h="248983">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Prayer</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Prayer is asking God for guidance, being grateful, asking for help and how praying can be like talking to a friend.</a:t>
                      </a:r>
                    </a:p>
                  </a:txBody>
                  <a:tcPr marL="68580" marR="68580" marT="0" marB="0">
                    <a:solidFill>
                      <a:schemeClr val="accent2">
                        <a:lumMod val="20000"/>
                        <a:lumOff val="80000"/>
                      </a:schemeClr>
                    </a:solidFill>
                  </a:tcPr>
                </a:tc>
                <a:extLst>
                  <a:ext uri="{0D108BD9-81ED-4DB2-BD59-A6C34878D82A}">
                    <a16:rowId xmlns:a16="http://schemas.microsoft.com/office/drawing/2014/main" val="2371734991"/>
                  </a:ext>
                </a:extLst>
              </a:tr>
            </a:tbl>
          </a:graphicData>
        </a:graphic>
      </p:graphicFrame>
      <p:pic>
        <p:nvPicPr>
          <p:cNvPr id="3" name="Picture 2">
            <a:extLst>
              <a:ext uri="{FF2B5EF4-FFF2-40B4-BE49-F238E27FC236}">
                <a16:creationId xmlns:a16="http://schemas.microsoft.com/office/drawing/2014/main" id="{A1066F86-F159-4C54-92CE-6A1EAFDF6B64}"/>
              </a:ext>
            </a:extLst>
          </p:cNvPr>
          <p:cNvPicPr>
            <a:picLocks noChangeAspect="1"/>
          </p:cNvPicPr>
          <p:nvPr/>
        </p:nvPicPr>
        <p:blipFill>
          <a:blip r:embed="rId4"/>
          <a:stretch>
            <a:fillRect/>
          </a:stretch>
        </p:blipFill>
        <p:spPr>
          <a:xfrm>
            <a:off x="6555088" y="5287106"/>
            <a:ext cx="1271903" cy="1371088"/>
          </a:xfrm>
          <a:prstGeom prst="rect">
            <a:avLst/>
          </a:prstGeom>
        </p:spPr>
      </p:pic>
      <p:pic>
        <p:nvPicPr>
          <p:cNvPr id="19" name="Picture 18">
            <a:extLst>
              <a:ext uri="{FF2B5EF4-FFF2-40B4-BE49-F238E27FC236}">
                <a16:creationId xmlns:a16="http://schemas.microsoft.com/office/drawing/2014/main" id="{75626563-3C1A-4848-8564-9A77EB5D6F43}"/>
              </a:ext>
            </a:extLst>
          </p:cNvPr>
          <p:cNvPicPr>
            <a:picLocks noChangeAspect="1"/>
          </p:cNvPicPr>
          <p:nvPr/>
        </p:nvPicPr>
        <p:blipFill>
          <a:blip r:embed="rId5"/>
          <a:stretch>
            <a:fillRect/>
          </a:stretch>
        </p:blipFill>
        <p:spPr>
          <a:xfrm>
            <a:off x="7866002" y="5297619"/>
            <a:ext cx="2626564" cy="1325257"/>
          </a:xfrm>
          <a:prstGeom prst="rect">
            <a:avLst/>
          </a:prstGeom>
        </p:spPr>
      </p:pic>
      <p:pic>
        <p:nvPicPr>
          <p:cNvPr id="20" name="Picture 19">
            <a:extLst>
              <a:ext uri="{FF2B5EF4-FFF2-40B4-BE49-F238E27FC236}">
                <a16:creationId xmlns:a16="http://schemas.microsoft.com/office/drawing/2014/main" id="{32167FC4-A2FA-4CC3-9FD7-E90F7A5F26BD}"/>
              </a:ext>
            </a:extLst>
          </p:cNvPr>
          <p:cNvPicPr>
            <a:picLocks noChangeAspect="1"/>
          </p:cNvPicPr>
          <p:nvPr/>
        </p:nvPicPr>
        <p:blipFill>
          <a:blip r:embed="rId6"/>
          <a:stretch>
            <a:fillRect/>
          </a:stretch>
        </p:blipFill>
        <p:spPr>
          <a:xfrm>
            <a:off x="10521702" y="5297619"/>
            <a:ext cx="1271903" cy="1319515"/>
          </a:xfrm>
          <a:prstGeom prst="rect">
            <a:avLst/>
          </a:prstGeom>
        </p:spPr>
      </p:pic>
    </p:spTree>
    <p:extLst>
      <p:ext uri="{BB962C8B-B14F-4D97-AF65-F5344CB8AC3E}">
        <p14:creationId xmlns:p14="http://schemas.microsoft.com/office/powerpoint/2010/main" val="182125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536</Words>
  <Application>Microsoft Office PowerPoint</Application>
  <PresentationFormat>Widescreen</PresentationFormat>
  <Paragraphs>38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Google Sans</vt:lpstr>
      <vt:lpstr>Times New Roman</vt:lpstr>
      <vt:lpstr>XCCW Joined 12a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 Siddons</dc:creator>
  <cp:lastModifiedBy>Tami Dorrington</cp:lastModifiedBy>
  <cp:revision>24</cp:revision>
  <cp:lastPrinted>2024-08-24T16:07:15Z</cp:lastPrinted>
  <dcterms:created xsi:type="dcterms:W3CDTF">2023-02-03T10:40:57Z</dcterms:created>
  <dcterms:modified xsi:type="dcterms:W3CDTF">2024-08-24T16:07:43Z</dcterms:modified>
</cp:coreProperties>
</file>