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D1"/>
    <a:srgbClr val="FFECAF"/>
    <a:srgbClr val="FFCC99"/>
    <a:srgbClr val="DEBDFF"/>
    <a:srgbClr val="FFCCFF"/>
    <a:srgbClr val="CC99FF"/>
    <a:srgbClr val="FF99FF"/>
    <a:srgbClr val="CCCCFF"/>
    <a:srgbClr val="CC00CC"/>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F9EB-A4BC-447E-87D2-E9DFA2C63A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703BE23-C357-48EB-8229-B81628EDAA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1B183E-B257-40C6-82FF-B4CBB93DAC05}"/>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5" name="Footer Placeholder 4">
            <a:extLst>
              <a:ext uri="{FF2B5EF4-FFF2-40B4-BE49-F238E27FC236}">
                <a16:creationId xmlns:a16="http://schemas.microsoft.com/office/drawing/2014/main" id="{1AE2577C-1629-4515-8B1B-637116E869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2B6130-CC9B-4CBA-B001-A972A3C7E345}"/>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737409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7AD73-4342-4408-B4AE-31AB2741DD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27CDF4-9D36-4044-8903-9AB8169BC2B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D76042-B0FB-42D1-BA9B-BA3D467AC406}"/>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5" name="Footer Placeholder 4">
            <a:extLst>
              <a:ext uri="{FF2B5EF4-FFF2-40B4-BE49-F238E27FC236}">
                <a16:creationId xmlns:a16="http://schemas.microsoft.com/office/drawing/2014/main" id="{92640EEC-1107-41E5-B9CA-93E89EF00F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946FAC-1A0F-4D98-AE42-EAD682C576C8}"/>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344283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C855-5161-42BB-AE16-6E653E9855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FB166E-1CCC-4B79-81C0-B62BB8CE21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4BA195D-3FF6-4C5D-93EB-52F82A791077}"/>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5" name="Footer Placeholder 4">
            <a:extLst>
              <a:ext uri="{FF2B5EF4-FFF2-40B4-BE49-F238E27FC236}">
                <a16:creationId xmlns:a16="http://schemas.microsoft.com/office/drawing/2014/main" id="{41BDF8E9-ADFF-4C96-A5AF-D0A5B7F48B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6F02C2-6608-4152-AEDE-44B8C27C4C17}"/>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4063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A8B7B-9A30-4477-B3EC-9AD3995F5D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D435D3-3F63-4554-A4BE-7BE1A2D30C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32648A-6904-40B8-86F7-5B4D5B10F3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661A86-6B6F-4F47-B921-1FB19067758E}"/>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6" name="Footer Placeholder 5">
            <a:extLst>
              <a:ext uri="{FF2B5EF4-FFF2-40B4-BE49-F238E27FC236}">
                <a16:creationId xmlns:a16="http://schemas.microsoft.com/office/drawing/2014/main" id="{ACED9475-1405-47DE-B51A-D2C440DE6F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AD12A5-E9C8-42E1-8D4A-BE0FF09EE8C0}"/>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29175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9D47-295B-4729-BE52-D14FA99071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E59F3B-9490-499F-A5B8-9300B9A284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C023508-687D-47D2-A3D6-5F02E7FFFCD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B9EDDAC-DFA2-4000-B3A0-0FDFCCC3A3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D30297-03CD-4C26-98C0-DC77BABE126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10F2A5C-F1DC-4847-B44B-D48CA52A9F0E}"/>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8" name="Footer Placeholder 7">
            <a:extLst>
              <a:ext uri="{FF2B5EF4-FFF2-40B4-BE49-F238E27FC236}">
                <a16:creationId xmlns:a16="http://schemas.microsoft.com/office/drawing/2014/main" id="{B181C69E-9B0D-41BD-94A7-BF05578882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22A5C5D-856A-43C9-9B55-773B8E99F0D7}"/>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3000904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76F9B-A9D8-41D2-A9BA-E1919BAC423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8B4BA4-9FB3-4BE5-BCB8-7F241EDBC168}"/>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4" name="Footer Placeholder 3">
            <a:extLst>
              <a:ext uri="{FF2B5EF4-FFF2-40B4-BE49-F238E27FC236}">
                <a16:creationId xmlns:a16="http://schemas.microsoft.com/office/drawing/2014/main" id="{CE31BFDD-C998-4E25-B1E7-F98C852588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80B657A-A1CF-4946-9FAD-059DE522374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510154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09EA9B-D1B9-4469-AE75-5FA8D45CEDD7}"/>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3" name="Footer Placeholder 2">
            <a:extLst>
              <a:ext uri="{FF2B5EF4-FFF2-40B4-BE49-F238E27FC236}">
                <a16:creationId xmlns:a16="http://schemas.microsoft.com/office/drawing/2014/main" id="{820E9242-251D-4666-A642-0E6C1F85CE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7DA89C-5E6C-4DE3-9C0F-C58FB553AC3C}"/>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1007251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7A30E-7AD1-4CE4-97E2-2773918B0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6A7B3F-D5FE-41F5-BB79-BC92CCED10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F2CF03-318B-4E8F-A39A-15457C6BCD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8B9238-A5D2-48E5-BF8F-6DB18A6625CE}"/>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6" name="Footer Placeholder 5">
            <a:extLst>
              <a:ext uri="{FF2B5EF4-FFF2-40B4-BE49-F238E27FC236}">
                <a16:creationId xmlns:a16="http://schemas.microsoft.com/office/drawing/2014/main" id="{1B52EAE4-F474-468C-B67E-A2626B8E0B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CEF39D-DCCC-4323-9339-3AE9B2E3323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37611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E43E4-0D6F-4036-B5F3-8FBE443E7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8F242B0-2106-44BA-9D79-1218013C00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9BA7FB-BA67-4219-9AA4-65D56580FB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2D9C1A-5C51-4ABE-9A16-3BE1044CEFAE}"/>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6" name="Footer Placeholder 5">
            <a:extLst>
              <a:ext uri="{FF2B5EF4-FFF2-40B4-BE49-F238E27FC236}">
                <a16:creationId xmlns:a16="http://schemas.microsoft.com/office/drawing/2014/main" id="{14D758C3-9C4C-42D2-9CAB-BF2C367CE5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6B020A-CDF7-454E-85D8-EA71D265E425}"/>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455589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A82FE-1EC7-4F1E-81F9-FF60EACB13A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7DDA8A9-127A-4B22-9475-8660E31C496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D4348E-3B6C-465C-A5CA-BA74F7B6395D}"/>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5" name="Footer Placeholder 4">
            <a:extLst>
              <a:ext uri="{FF2B5EF4-FFF2-40B4-BE49-F238E27FC236}">
                <a16:creationId xmlns:a16="http://schemas.microsoft.com/office/drawing/2014/main" id="{46D182FF-6E21-4ECE-B6BD-694B7A8489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DD5345-B345-4877-A7C4-5877FFF5E45F}"/>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330331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9BA86F-A0D1-4564-B3CD-76D6FBB3B9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CECD330-6A38-4705-87AF-C7B2E354C43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BD0F6A-3F87-4DB1-81C5-1B5744DAAD7C}"/>
              </a:ext>
            </a:extLst>
          </p:cNvPr>
          <p:cNvSpPr>
            <a:spLocks noGrp="1"/>
          </p:cNvSpPr>
          <p:nvPr>
            <p:ph type="dt" sz="half" idx="10"/>
          </p:nvPr>
        </p:nvSpPr>
        <p:spPr/>
        <p:txBody>
          <a:bodyPr/>
          <a:lstStyle/>
          <a:p>
            <a:fld id="{4FBBD0F2-FF24-4C39-BCC6-930E96029B7C}" type="datetimeFigureOut">
              <a:rPr lang="en-GB" smtClean="0"/>
              <a:t>16/08/2024</a:t>
            </a:fld>
            <a:endParaRPr lang="en-GB"/>
          </a:p>
        </p:txBody>
      </p:sp>
      <p:sp>
        <p:nvSpPr>
          <p:cNvPr id="5" name="Footer Placeholder 4">
            <a:extLst>
              <a:ext uri="{FF2B5EF4-FFF2-40B4-BE49-F238E27FC236}">
                <a16:creationId xmlns:a16="http://schemas.microsoft.com/office/drawing/2014/main" id="{F11BB9EA-5944-4825-A34F-98B910EF9F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42C415-16FB-48E3-9E1A-8972890CA5C8}"/>
              </a:ext>
            </a:extLst>
          </p:cNvPr>
          <p:cNvSpPr>
            <a:spLocks noGrp="1"/>
          </p:cNvSpPr>
          <p:nvPr>
            <p:ph type="sldNum" sz="quarter" idx="12"/>
          </p:nvPr>
        </p:nvSpPr>
        <p:spPr/>
        <p:txBody>
          <a:bodyPr/>
          <a:lstStyle/>
          <a:p>
            <a:fld id="{43D077B3-92E3-4CF9-B064-BB3CBF8C78E6}" type="slidenum">
              <a:rPr lang="en-GB" smtClean="0"/>
              <a:t>‹#›</a:t>
            </a:fld>
            <a:endParaRPr lang="en-GB"/>
          </a:p>
        </p:txBody>
      </p:sp>
    </p:spTree>
    <p:extLst>
      <p:ext uri="{BB962C8B-B14F-4D97-AF65-F5344CB8AC3E}">
        <p14:creationId xmlns:p14="http://schemas.microsoft.com/office/powerpoint/2010/main" val="285754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E400C8-56F5-4C12-B775-1670ECAA15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762E6F-0D50-4CAB-B449-ACA7DE408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586283-DA6C-4CD2-87C6-F9008E586C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BD0F2-FF24-4C39-BCC6-930E96029B7C}" type="datetimeFigureOut">
              <a:rPr lang="en-GB" smtClean="0"/>
              <a:t>16/08/2024</a:t>
            </a:fld>
            <a:endParaRPr lang="en-GB"/>
          </a:p>
        </p:txBody>
      </p:sp>
      <p:sp>
        <p:nvSpPr>
          <p:cNvPr id="5" name="Footer Placeholder 4">
            <a:extLst>
              <a:ext uri="{FF2B5EF4-FFF2-40B4-BE49-F238E27FC236}">
                <a16:creationId xmlns:a16="http://schemas.microsoft.com/office/drawing/2014/main" id="{6DF858E8-86C6-4E3F-9FFE-DD43675EF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94DBC9-B0E2-454F-A5FE-3697AA68E5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D077B3-92E3-4CF9-B064-BB3CBF8C78E6}" type="slidenum">
              <a:rPr lang="en-GB" smtClean="0"/>
              <a:t>‹#›</a:t>
            </a:fld>
            <a:endParaRPr lang="en-GB"/>
          </a:p>
        </p:txBody>
      </p:sp>
    </p:spTree>
    <p:extLst>
      <p:ext uri="{BB962C8B-B14F-4D97-AF65-F5344CB8AC3E}">
        <p14:creationId xmlns:p14="http://schemas.microsoft.com/office/powerpoint/2010/main" val="2438768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
            <a:extLst>
              <a:ext uri="{FF2B5EF4-FFF2-40B4-BE49-F238E27FC236}">
                <a16:creationId xmlns:a16="http://schemas.microsoft.com/office/drawing/2014/main" id="{608374BD-876D-424C-9291-E6DA0EF92209}"/>
              </a:ext>
            </a:extLst>
          </p:cNvPr>
          <p:cNvSpPr txBox="1">
            <a:spLocks noChangeArrowheads="1"/>
          </p:cNvSpPr>
          <p:nvPr/>
        </p:nvSpPr>
        <p:spPr bwMode="auto">
          <a:xfrm>
            <a:off x="354754" y="177010"/>
            <a:ext cx="11429330" cy="911074"/>
          </a:xfrm>
          <a:prstGeom prst="rect">
            <a:avLst/>
          </a:prstGeom>
          <a:solidFill>
            <a:srgbClr val="FFF4D1"/>
          </a:solidFill>
          <a:ln w="76200">
            <a:solidFill>
              <a:srgbClr val="7030A0"/>
            </a:solidFill>
            <a:miter lim="800000"/>
            <a:headEnd/>
            <a:tailEnd/>
          </a:ln>
        </p:spPr>
        <p:txBody>
          <a:bodyPr rot="0" vert="horz" wrap="square" lIns="91440" tIns="45720" rIns="91440" bIns="45720" anchor="t" anchorCtr="0">
            <a:noAutofit/>
          </a:bodyPr>
          <a:lstStyle/>
          <a:p>
            <a:endParaRPr lang="en-GB" sz="1200" b="1" dirty="0">
              <a:effectLst/>
              <a:latin typeface="XCCW Joined 12a" panose="03050602040000000000" pitchFamily="66" charset="0"/>
              <a:ea typeface="Calibri" panose="020F0502020204030204" pitchFamily="34" charset="0"/>
              <a:cs typeface="Times New Roman" panose="02020603050405020304" pitchFamily="18" charset="0"/>
            </a:endParaRPr>
          </a:p>
          <a:p>
            <a:pPr algn="ct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Year 4   Computing &amp; ICT Knowledge Organiser </a:t>
            </a:r>
            <a:r>
              <a:rPr lang="en-GB" sz="1600" b="1" dirty="0">
                <a:latin typeface="XCCW Joined 12a" panose="03050602040000000000" pitchFamily="66" charset="0"/>
                <a:ea typeface="Calibri" panose="020F0502020204030204" pitchFamily="34" charset="0"/>
                <a:cs typeface="Times New Roman" panose="02020603050405020304" pitchFamily="18" charset="0"/>
              </a:rPr>
              <a:t>Autumn</a:t>
            </a: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 </a:t>
            </a:r>
            <a:r>
              <a:rPr lang="en-GB" sz="1600" b="1" dirty="0">
                <a:latin typeface="XCCW Joined 12a" panose="03050602040000000000" pitchFamily="66" charset="0"/>
                <a:ea typeface="Calibri" panose="020F0502020204030204" pitchFamily="34" charset="0"/>
                <a:cs typeface="Times New Roman" panose="02020603050405020304" pitchFamily="18" charset="0"/>
              </a:rPr>
              <a:t>1</a:t>
            </a: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 </a:t>
            </a:r>
          </a:p>
          <a:p>
            <a:pPr algn="ctr"/>
            <a:r>
              <a:rPr lang="en-GB" sz="1600" b="1" dirty="0">
                <a:effectLst/>
                <a:latin typeface="XCCW Joined 12a" panose="03050602040000000000" pitchFamily="66" charset="0"/>
                <a:ea typeface="Calibri" panose="020F0502020204030204" pitchFamily="34" charset="0"/>
                <a:cs typeface="Times New Roman" panose="02020603050405020304" pitchFamily="18" charset="0"/>
              </a:rPr>
              <a:t>Connectin</a:t>
            </a:r>
            <a:r>
              <a:rPr lang="en-GB" sz="1600" b="1" dirty="0">
                <a:latin typeface="XCCW Joined 12a" panose="03050602040000000000" pitchFamily="66" charset="0"/>
                <a:ea typeface="Calibri" panose="020F0502020204030204" pitchFamily="34" charset="0"/>
                <a:cs typeface="Times New Roman" panose="02020603050405020304" pitchFamily="18" charset="0"/>
              </a:rPr>
              <a:t>g Networks</a:t>
            </a:r>
            <a:endParaRPr lang="en-GB" sz="1600" dirty="0">
              <a:effectLst/>
              <a:latin typeface="XCCW Joined 12a" panose="03050602040000000000" pitchFamily="66" charset="0"/>
              <a:ea typeface="Calibri" panose="020F0502020204030204" pitchFamily="34" charset="0"/>
              <a:cs typeface="Times New Roman" panose="02020603050405020304" pitchFamily="18" charset="0"/>
            </a:endParaRPr>
          </a:p>
        </p:txBody>
      </p:sp>
      <p:pic>
        <p:nvPicPr>
          <p:cNvPr id="12" name="Picture 11" descr="glenmere_logo_colour">
            <a:extLst>
              <a:ext uri="{FF2B5EF4-FFF2-40B4-BE49-F238E27FC236}">
                <a16:creationId xmlns:a16="http://schemas.microsoft.com/office/drawing/2014/main" id="{92DC9B44-7E7F-472C-A00F-5DEB6291A10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9011" y="213250"/>
            <a:ext cx="1010887" cy="838594"/>
          </a:xfrm>
          <a:prstGeom prst="rect">
            <a:avLst/>
          </a:prstGeom>
          <a:noFill/>
          <a:ln>
            <a:noFill/>
          </a:ln>
        </p:spPr>
      </p:pic>
      <p:sp>
        <p:nvSpPr>
          <p:cNvPr id="13" name="Rectangle: Rounded Corners 12">
            <a:extLst>
              <a:ext uri="{FF2B5EF4-FFF2-40B4-BE49-F238E27FC236}">
                <a16:creationId xmlns:a16="http://schemas.microsoft.com/office/drawing/2014/main" id="{5D95D47C-5255-49E6-9109-4986ACBD6B68}"/>
              </a:ext>
            </a:extLst>
          </p:cNvPr>
          <p:cNvSpPr/>
          <p:nvPr/>
        </p:nvSpPr>
        <p:spPr>
          <a:xfrm>
            <a:off x="932445" y="1169040"/>
            <a:ext cx="4889857" cy="773021"/>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AutoNum type="arabicPeriod"/>
            </a:pPr>
            <a:r>
              <a:rPr lang="en-US" sz="1200" b="1" dirty="0">
                <a:solidFill>
                  <a:schemeClr val="tx1"/>
                </a:solidFill>
              </a:rPr>
              <a:t>C</a:t>
            </a:r>
            <a:r>
              <a:rPr lang="en-GB" sz="1200" b="1" dirty="0" err="1">
                <a:solidFill>
                  <a:schemeClr val="tx1"/>
                </a:solidFill>
              </a:rPr>
              <a:t>onnecting</a:t>
            </a:r>
            <a:r>
              <a:rPr lang="en-GB" sz="1200" b="1" dirty="0">
                <a:solidFill>
                  <a:schemeClr val="tx1"/>
                </a:solidFill>
              </a:rPr>
              <a:t> Networks</a:t>
            </a:r>
          </a:p>
          <a:p>
            <a:pPr marL="171450" indent="-171450">
              <a:buFont typeface="Arial" panose="020B0604020202020204" pitchFamily="34" charset="0"/>
              <a:buChar char="•"/>
            </a:pPr>
            <a:r>
              <a:rPr lang="en-US" sz="1200" dirty="0">
                <a:solidFill>
                  <a:schemeClr val="tx1"/>
                </a:solidFill>
              </a:rPr>
              <a:t>The internet is a network of networks.</a:t>
            </a:r>
          </a:p>
          <a:p>
            <a:pPr marL="171450" indent="-171450">
              <a:buFont typeface="Arial" panose="020B0604020202020204" pitchFamily="34" charset="0"/>
              <a:buChar char="•"/>
            </a:pPr>
            <a:r>
              <a:rPr lang="en-US" sz="1200" dirty="0">
                <a:solidFill>
                  <a:schemeClr val="tx1"/>
                </a:solidFill>
              </a:rPr>
              <a:t>Information is shared across the internet</a:t>
            </a:r>
          </a:p>
          <a:p>
            <a:pPr marL="171450" indent="-171450">
              <a:buFont typeface="Arial" panose="020B0604020202020204" pitchFamily="34" charset="0"/>
              <a:buChar char="•"/>
            </a:pPr>
            <a:r>
              <a:rPr lang="en-US" sz="1200" dirty="0">
                <a:solidFill>
                  <a:schemeClr val="tx1"/>
                </a:solidFill>
              </a:rPr>
              <a:t>A network needs protecting</a:t>
            </a:r>
          </a:p>
        </p:txBody>
      </p:sp>
      <p:sp>
        <p:nvSpPr>
          <p:cNvPr id="14" name="Rectangle: Rounded Corners 13">
            <a:extLst>
              <a:ext uri="{FF2B5EF4-FFF2-40B4-BE49-F238E27FC236}">
                <a16:creationId xmlns:a16="http://schemas.microsoft.com/office/drawing/2014/main" id="{17C951DB-04D4-4E9B-BCBD-DD2045084014}"/>
              </a:ext>
            </a:extLst>
          </p:cNvPr>
          <p:cNvSpPr/>
          <p:nvPr/>
        </p:nvSpPr>
        <p:spPr>
          <a:xfrm>
            <a:off x="912262" y="2022906"/>
            <a:ext cx="4910040" cy="1041814"/>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2</a:t>
            </a:r>
            <a:r>
              <a:rPr lang="en-GB" sz="1200" dirty="0">
                <a:solidFill>
                  <a:schemeClr val="tx1"/>
                </a:solidFill>
              </a:rPr>
              <a:t>. </a:t>
            </a:r>
            <a:r>
              <a:rPr lang="en-US" sz="1200" b="1" dirty="0">
                <a:solidFill>
                  <a:schemeClr val="tx1"/>
                </a:solidFill>
              </a:rPr>
              <a:t>What is the internet made of?</a:t>
            </a:r>
          </a:p>
          <a:p>
            <a:pPr marL="171450" indent="-171450">
              <a:buFont typeface="Arial" panose="020B0604020202020204" pitchFamily="34" charset="0"/>
              <a:buChar char="•"/>
            </a:pPr>
            <a:r>
              <a:rPr lang="en-US" sz="1200" dirty="0">
                <a:solidFill>
                  <a:schemeClr val="tx1"/>
                </a:solidFill>
                <a:ea typeface="Quicksand"/>
                <a:cs typeface="Quicksand"/>
                <a:sym typeface="Quicksand"/>
              </a:rPr>
              <a:t>The internet is used to provide many services.</a:t>
            </a:r>
          </a:p>
          <a:p>
            <a:pPr marL="171450" indent="-171450">
              <a:buFont typeface="Arial" panose="020B0604020202020204" pitchFamily="34" charset="0"/>
              <a:buChar char="•"/>
            </a:pPr>
            <a:r>
              <a:rPr lang="en-US" sz="1200" dirty="0">
                <a:solidFill>
                  <a:schemeClr val="tx1"/>
                </a:solidFill>
                <a:ea typeface="Quicksand"/>
                <a:cs typeface="Quicksand"/>
                <a:sym typeface="Quicksand"/>
              </a:rPr>
              <a:t>The World Wide Web contains websites and web pages</a:t>
            </a:r>
          </a:p>
          <a:p>
            <a:pPr marL="171450" indent="-171450">
              <a:buFont typeface="Arial" panose="020B0604020202020204" pitchFamily="34" charset="0"/>
              <a:buChar char="•"/>
            </a:pPr>
            <a:r>
              <a:rPr lang="en-US" sz="1200" b="1" dirty="0">
                <a:solidFill>
                  <a:schemeClr val="tx1"/>
                </a:solidFill>
              </a:rPr>
              <a:t>‘</a:t>
            </a:r>
            <a:r>
              <a:rPr lang="en-US" sz="1200" dirty="0">
                <a:solidFill>
                  <a:schemeClr val="tx1"/>
                </a:solidFill>
              </a:rPr>
              <a:t>Routing’ A route is a way of getting from one place to another, and that there can be many different routes. </a:t>
            </a:r>
          </a:p>
          <a:p>
            <a:pPr marL="171450" indent="-171450">
              <a:buFont typeface="Arial" panose="020B0604020202020204" pitchFamily="34" charset="0"/>
              <a:buChar char="•"/>
            </a:pPr>
            <a:endParaRPr lang="en-GB" sz="1200" dirty="0">
              <a:solidFill>
                <a:schemeClr val="tx1"/>
              </a:solidFill>
              <a:ea typeface="Quicksand"/>
              <a:cs typeface="Quicksand"/>
              <a:sym typeface="Quicksand"/>
            </a:endParaRPr>
          </a:p>
        </p:txBody>
      </p:sp>
      <p:sp>
        <p:nvSpPr>
          <p:cNvPr id="15" name="Rectangle: Rounded Corners 14">
            <a:extLst>
              <a:ext uri="{FF2B5EF4-FFF2-40B4-BE49-F238E27FC236}">
                <a16:creationId xmlns:a16="http://schemas.microsoft.com/office/drawing/2014/main" id="{40C93A07-850D-46ED-96DB-0392EBCA854D}"/>
              </a:ext>
            </a:extLst>
          </p:cNvPr>
          <p:cNvSpPr/>
          <p:nvPr/>
        </p:nvSpPr>
        <p:spPr>
          <a:xfrm>
            <a:off x="932445" y="3125945"/>
            <a:ext cx="4889857" cy="774854"/>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3. </a:t>
            </a:r>
            <a:r>
              <a:rPr lang="en-US" sz="1200" b="1" dirty="0">
                <a:solidFill>
                  <a:schemeClr val="tx1"/>
                </a:solidFill>
              </a:rPr>
              <a:t>Sharing information</a:t>
            </a:r>
          </a:p>
          <a:p>
            <a:pPr marL="171450" indent="-171450">
              <a:buFont typeface="Arial" panose="020B0604020202020204" pitchFamily="34" charset="0"/>
              <a:buChar char="•"/>
            </a:pPr>
            <a:r>
              <a:rPr lang="en-US" sz="1200" dirty="0">
                <a:solidFill>
                  <a:schemeClr val="tx1"/>
                </a:solidFill>
              </a:rPr>
              <a:t>The World Wide Web is part of the internet.</a:t>
            </a:r>
          </a:p>
          <a:p>
            <a:pPr marL="171450" indent="-171450">
              <a:buFont typeface="Arial" panose="020B0604020202020204" pitchFamily="34" charset="0"/>
              <a:buChar char="•"/>
            </a:pPr>
            <a:r>
              <a:rPr lang="en-US" sz="1200" dirty="0">
                <a:solidFill>
                  <a:schemeClr val="tx1"/>
                </a:solidFill>
              </a:rPr>
              <a:t>A router is a device which directs information around the internet</a:t>
            </a:r>
          </a:p>
          <a:p>
            <a:pPr marL="171450" indent="-171450">
              <a:buFont typeface="Arial" panose="020B0604020202020204" pitchFamily="34" charset="0"/>
              <a:buChar char="•"/>
            </a:pPr>
            <a:r>
              <a:rPr lang="en-US" sz="1200" dirty="0">
                <a:solidFill>
                  <a:schemeClr val="tx1"/>
                </a:solidFill>
              </a:rPr>
              <a:t>Chrome is a web browser.</a:t>
            </a:r>
          </a:p>
        </p:txBody>
      </p:sp>
      <p:sp>
        <p:nvSpPr>
          <p:cNvPr id="16" name="Rectangle: Rounded Corners 15">
            <a:extLst>
              <a:ext uri="{FF2B5EF4-FFF2-40B4-BE49-F238E27FC236}">
                <a16:creationId xmlns:a16="http://schemas.microsoft.com/office/drawing/2014/main" id="{7E113E08-5C9A-47D2-A8B0-A0554039A121}"/>
              </a:ext>
            </a:extLst>
          </p:cNvPr>
          <p:cNvSpPr/>
          <p:nvPr/>
        </p:nvSpPr>
        <p:spPr>
          <a:xfrm>
            <a:off x="946483" y="3973990"/>
            <a:ext cx="4875819" cy="897745"/>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rPr>
              <a:t>4. What is a website</a:t>
            </a:r>
          </a:p>
          <a:p>
            <a:pPr marL="171450" indent="-171450">
              <a:buFont typeface="Arial" panose="020B0604020202020204" pitchFamily="34" charset="0"/>
              <a:buChar char="•"/>
            </a:pPr>
            <a:r>
              <a:rPr lang="en-US" sz="1200" dirty="0">
                <a:solidFill>
                  <a:schemeClr val="tx1"/>
                </a:solidFill>
              </a:rPr>
              <a:t>Websites and their contents are made up of files.</a:t>
            </a:r>
          </a:p>
          <a:p>
            <a:pPr marL="171450" indent="-171450">
              <a:buFont typeface="Arial" panose="020B0604020202020204" pitchFamily="34" charset="0"/>
              <a:buChar char="•"/>
            </a:pPr>
            <a:r>
              <a:rPr lang="en-US" sz="1200" dirty="0">
                <a:solidFill>
                  <a:schemeClr val="tx1"/>
                </a:solidFill>
              </a:rPr>
              <a:t>Some common links for a website are</a:t>
            </a:r>
            <a:r>
              <a:rPr lang="en-GB" sz="1200" dirty="0">
                <a:solidFill>
                  <a:schemeClr val="tx1"/>
                </a:solidFill>
              </a:rPr>
              <a:t>; The Logo, links, video clips and text to explain what the website is about. </a:t>
            </a:r>
            <a:endParaRPr lang="en-GB" sz="1200" b="1" dirty="0">
              <a:solidFill>
                <a:schemeClr val="tx1"/>
              </a:solidFill>
            </a:endParaRPr>
          </a:p>
        </p:txBody>
      </p:sp>
      <p:sp>
        <p:nvSpPr>
          <p:cNvPr id="17" name="Rectangle: Rounded Corners 16">
            <a:extLst>
              <a:ext uri="{FF2B5EF4-FFF2-40B4-BE49-F238E27FC236}">
                <a16:creationId xmlns:a16="http://schemas.microsoft.com/office/drawing/2014/main" id="{6A568162-D5F6-4462-BCD2-0FEC6331B4E6}"/>
              </a:ext>
            </a:extLst>
          </p:cNvPr>
          <p:cNvSpPr/>
          <p:nvPr/>
        </p:nvSpPr>
        <p:spPr>
          <a:xfrm>
            <a:off x="946483" y="4914106"/>
            <a:ext cx="4875818" cy="926880"/>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b="1" dirty="0">
              <a:solidFill>
                <a:schemeClr val="tx1"/>
              </a:solidFill>
            </a:endParaRPr>
          </a:p>
          <a:p>
            <a:endParaRPr lang="en-GB" sz="1200" b="1" dirty="0">
              <a:solidFill>
                <a:schemeClr val="tx1"/>
              </a:solidFill>
            </a:endParaRPr>
          </a:p>
          <a:p>
            <a:r>
              <a:rPr lang="en-GB" sz="1200" b="1" dirty="0">
                <a:solidFill>
                  <a:schemeClr val="tx1"/>
                </a:solidFill>
              </a:rPr>
              <a:t>5. Who owns the web?</a:t>
            </a:r>
          </a:p>
          <a:p>
            <a:pPr marL="171450" indent="-171450">
              <a:buFont typeface="Arial" panose="020B0604020202020204" pitchFamily="34" charset="0"/>
              <a:buChar char="•"/>
            </a:pPr>
            <a:r>
              <a:rPr lang="en-US" sz="1200" dirty="0">
                <a:solidFill>
                  <a:schemeClr val="tx1"/>
                </a:solidFill>
              </a:rPr>
              <a:t>Websites and their content are created by people</a:t>
            </a:r>
          </a:p>
          <a:p>
            <a:pPr marL="171450" indent="-171450">
              <a:buFont typeface="Arial" panose="020B0604020202020204" pitchFamily="34" charset="0"/>
              <a:buChar char="•"/>
            </a:pPr>
            <a:r>
              <a:rPr lang="en-US" sz="1200" dirty="0">
                <a:solidFill>
                  <a:schemeClr val="tx1"/>
                </a:solidFill>
              </a:rPr>
              <a:t> The Web was invented by Tim Berners-Lee at CERN in 1989 and opened to the public in 1991.</a:t>
            </a:r>
          </a:p>
          <a:p>
            <a:pPr marL="171450" indent="-171450">
              <a:buFont typeface="Arial" panose="020B0604020202020204" pitchFamily="34" charset="0"/>
              <a:buChar char="•"/>
            </a:pPr>
            <a:r>
              <a:rPr lang="en-US" sz="1200" dirty="0">
                <a:solidFill>
                  <a:schemeClr val="tx1"/>
                </a:solidFill>
              </a:rPr>
              <a:t>There are rules to protect content</a:t>
            </a:r>
          </a:p>
          <a:p>
            <a:pPr marL="171450" indent="-171450">
              <a:buFont typeface="Arial" panose="020B0604020202020204" pitchFamily="34" charset="0"/>
              <a:buChar char="•"/>
            </a:pPr>
            <a:endParaRPr lang="en-GB" sz="1200" dirty="0">
              <a:solidFill>
                <a:schemeClr val="tx1"/>
              </a:solidFill>
            </a:endParaRPr>
          </a:p>
          <a:p>
            <a:pPr marL="171450" indent="-171450">
              <a:buFont typeface="Arial" panose="020B0604020202020204" pitchFamily="34" charset="0"/>
              <a:buChar char="•"/>
            </a:pPr>
            <a:endParaRPr lang="en-GB" sz="1100" dirty="0">
              <a:solidFill>
                <a:schemeClr val="tx1"/>
              </a:solidFill>
            </a:endParaRPr>
          </a:p>
        </p:txBody>
      </p:sp>
      <p:sp>
        <p:nvSpPr>
          <p:cNvPr id="18" name="Rectangle: Rounded Corners 17">
            <a:extLst>
              <a:ext uri="{FF2B5EF4-FFF2-40B4-BE49-F238E27FC236}">
                <a16:creationId xmlns:a16="http://schemas.microsoft.com/office/drawing/2014/main" id="{ABEFEC20-387C-4CBC-A2D1-041671D3B2C9}"/>
              </a:ext>
            </a:extLst>
          </p:cNvPr>
          <p:cNvSpPr/>
          <p:nvPr/>
        </p:nvSpPr>
        <p:spPr>
          <a:xfrm>
            <a:off x="946483" y="5883356"/>
            <a:ext cx="4875818" cy="845413"/>
          </a:xfrm>
          <a:prstGeom prst="roundRect">
            <a:avLst/>
          </a:prstGeom>
          <a:solidFill>
            <a:srgbClr val="FFF4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latin typeface="+mj-lt"/>
              </a:rPr>
              <a:t>6. Can I believe what I read?</a:t>
            </a:r>
          </a:p>
          <a:p>
            <a:pPr marL="171450" indent="-171450">
              <a:buFont typeface="Arial" panose="020B0604020202020204" pitchFamily="34" charset="0"/>
              <a:buChar char="•"/>
            </a:pPr>
            <a:r>
              <a:rPr lang="en-US" sz="1200" dirty="0">
                <a:solidFill>
                  <a:schemeClr val="tx1"/>
                </a:solidFill>
                <a:latin typeface="+mj-lt"/>
              </a:rPr>
              <a:t>not everything on the World Wide Web is true</a:t>
            </a:r>
          </a:p>
          <a:p>
            <a:pPr marL="171450" indent="-171450">
              <a:buFont typeface="Arial" panose="020B0604020202020204" pitchFamily="34" charset="0"/>
              <a:buChar char="•"/>
            </a:pPr>
            <a:r>
              <a:rPr lang="en-US" sz="1200" dirty="0">
                <a:solidFill>
                  <a:schemeClr val="tx1"/>
                </a:solidFill>
                <a:latin typeface="+mj-lt"/>
              </a:rPr>
              <a:t>some information I find online may not be honest, accurate, or legal</a:t>
            </a:r>
          </a:p>
          <a:p>
            <a:pPr marL="171450" indent="-171450">
              <a:buFont typeface="Arial" panose="020B0604020202020204" pitchFamily="34" charset="0"/>
              <a:buChar char="•"/>
            </a:pPr>
            <a:r>
              <a:rPr lang="en-US" sz="1200" dirty="0">
                <a:solidFill>
                  <a:schemeClr val="tx1"/>
                </a:solidFill>
                <a:latin typeface="+mj-lt"/>
              </a:rPr>
              <a:t> I need to think carefully before I share or reshare content</a:t>
            </a:r>
            <a:endParaRPr lang="en-GB" sz="1200" dirty="0">
              <a:solidFill>
                <a:schemeClr val="tx1"/>
              </a:solidFill>
              <a:latin typeface="+mj-lt"/>
            </a:endParaRPr>
          </a:p>
        </p:txBody>
      </p:sp>
      <p:graphicFrame>
        <p:nvGraphicFramePr>
          <p:cNvPr id="22" name="Table 21">
            <a:extLst>
              <a:ext uri="{FF2B5EF4-FFF2-40B4-BE49-F238E27FC236}">
                <a16:creationId xmlns:a16="http://schemas.microsoft.com/office/drawing/2014/main" id="{A60ADD42-90B3-4343-8991-651C45F97F9C}"/>
              </a:ext>
            </a:extLst>
          </p:cNvPr>
          <p:cNvGraphicFramePr>
            <a:graphicFrameLocks noGrp="1"/>
          </p:cNvGraphicFramePr>
          <p:nvPr>
            <p:extLst>
              <p:ext uri="{D42A27DB-BD31-4B8C-83A1-F6EECF244321}">
                <p14:modId xmlns:p14="http://schemas.microsoft.com/office/powerpoint/2010/main" val="3597329830"/>
              </p:ext>
            </p:extLst>
          </p:nvPr>
        </p:nvGraphicFramePr>
        <p:xfrm>
          <a:off x="5862744" y="1202765"/>
          <a:ext cx="3990384" cy="5396068"/>
        </p:xfrm>
        <a:graphic>
          <a:graphicData uri="http://schemas.openxmlformats.org/drawingml/2006/table">
            <a:tbl>
              <a:tblPr firstRow="1" firstCol="1" bandRow="1">
                <a:tableStyleId>{D27102A9-8310-4765-A935-A1911B00CA55}</a:tableStyleId>
              </a:tblPr>
              <a:tblGrid>
                <a:gridCol w="873958">
                  <a:extLst>
                    <a:ext uri="{9D8B030D-6E8A-4147-A177-3AD203B41FA5}">
                      <a16:colId xmlns:a16="http://schemas.microsoft.com/office/drawing/2014/main" val="198306764"/>
                    </a:ext>
                  </a:extLst>
                </a:gridCol>
                <a:gridCol w="3116426">
                  <a:extLst>
                    <a:ext uri="{9D8B030D-6E8A-4147-A177-3AD203B41FA5}">
                      <a16:colId xmlns:a16="http://schemas.microsoft.com/office/drawing/2014/main" val="2117846056"/>
                    </a:ext>
                  </a:extLst>
                </a:gridCol>
              </a:tblGrid>
              <a:tr h="275181">
                <a:tc gridSpan="2">
                  <a:txBody>
                    <a:bodyPr/>
                    <a:lstStyle/>
                    <a:p>
                      <a:pPr>
                        <a:spcAft>
                          <a:spcPts val="0"/>
                        </a:spcAft>
                      </a:pPr>
                      <a:r>
                        <a:rPr lang="en-GB" sz="1800" b="1" dirty="0">
                          <a:effectLst/>
                        </a:rPr>
                        <a:t>Key Vocabulary </a:t>
                      </a:r>
                      <a:endParaRPr lang="en-GB" sz="1800" b="1"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extLst>
                  <a:ext uri="{0D108BD9-81ED-4DB2-BD59-A6C34878D82A}">
                    <a16:rowId xmlns:a16="http://schemas.microsoft.com/office/drawing/2014/main" val="1918674451"/>
                  </a:ext>
                </a:extLst>
              </a:tr>
              <a:tr h="642090">
                <a:tc>
                  <a:txBody>
                    <a:bodyPr/>
                    <a:lstStyle/>
                    <a:p>
                      <a:pPr>
                        <a:spcAft>
                          <a:spcPts val="0"/>
                        </a:spcAft>
                      </a:pPr>
                      <a:r>
                        <a:rPr lang="en-GB" sz="1400" b="1" dirty="0">
                          <a:effectLst/>
                        </a:rPr>
                        <a:t>Internet </a:t>
                      </a:r>
                      <a:endParaRPr lang="en-GB" sz="1400" b="1"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400" dirty="0">
                          <a:effectLst/>
                        </a:rPr>
                        <a:t>The Internet is a network, or system, that connects millions of computers worldwide.</a:t>
                      </a:r>
                      <a:endParaRPr lang="en-GB" sz="1400" dirty="0">
                        <a:effectLst/>
                      </a:endParaRPr>
                    </a:p>
                  </a:txBody>
                  <a:tcPr marL="68580" marR="68580" marT="0" marB="0"/>
                </a:tc>
                <a:extLst>
                  <a:ext uri="{0D108BD9-81ED-4DB2-BD59-A6C34878D82A}">
                    <a16:rowId xmlns:a16="http://schemas.microsoft.com/office/drawing/2014/main" val="2117552064"/>
                  </a:ext>
                </a:extLst>
              </a:tr>
              <a:tr h="856120">
                <a:tc>
                  <a:txBody>
                    <a:bodyPr/>
                    <a:lstStyle/>
                    <a:p>
                      <a:pPr>
                        <a:spcAft>
                          <a:spcPts val="0"/>
                        </a:spcAft>
                      </a:pPr>
                      <a:r>
                        <a:rPr lang="en-US" sz="1400" b="1" kern="1200" dirty="0">
                          <a:solidFill>
                            <a:schemeClr val="tx1"/>
                          </a:solidFill>
                          <a:effectLst/>
                          <a:latin typeface="+mn-lt"/>
                          <a:ea typeface="Calibri" panose="020F0502020204030204" pitchFamily="34" charset="0"/>
                          <a:cs typeface="Times New Roman" panose="02020603050405020304" pitchFamily="18" charset="0"/>
                        </a:rPr>
                        <a:t>Network</a:t>
                      </a:r>
                      <a:endParaRPr lang="en-GB" sz="1400" b="1"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A network is two or more computers (or other electronic devices) that are connected together, usually by cables or Wi-Fi.</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5383986"/>
                  </a:ext>
                </a:extLst>
              </a:tr>
              <a:tr h="214030">
                <a:tc>
                  <a:txBody>
                    <a:bodyPr/>
                    <a:lstStyle/>
                    <a:p>
                      <a:pPr>
                        <a:spcAft>
                          <a:spcPts val="0"/>
                        </a:spcAft>
                      </a:pPr>
                      <a:r>
                        <a:rPr lang="en-US" sz="1400" b="1" kern="1200" dirty="0">
                          <a:solidFill>
                            <a:schemeClr val="tx1"/>
                          </a:solidFill>
                          <a:effectLst/>
                          <a:latin typeface="+mn-lt"/>
                          <a:ea typeface="Calibri" panose="020F0502020204030204" pitchFamily="34" charset="0"/>
                          <a:cs typeface="Times New Roman" panose="02020603050405020304" pitchFamily="18" charset="0"/>
                        </a:rPr>
                        <a:t>WWW</a:t>
                      </a:r>
                      <a:endParaRPr lang="en-GB" sz="1400" b="1"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World Wide Web</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1519695"/>
                  </a:ext>
                </a:extLst>
              </a:tr>
              <a:tr h="1284180">
                <a:tc>
                  <a:txBody>
                    <a:bodyPr/>
                    <a:lstStyle/>
                    <a:p>
                      <a:pPr>
                        <a:spcAft>
                          <a:spcPts val="0"/>
                        </a:spcAft>
                      </a:pPr>
                      <a:r>
                        <a:rPr lang="en-US" sz="1400" b="1" dirty="0">
                          <a:solidFill>
                            <a:schemeClr val="tx1"/>
                          </a:solidFill>
                          <a:effectLst/>
                          <a:latin typeface="+mj-lt"/>
                          <a:ea typeface="Calibri" panose="020F0502020204030204" pitchFamily="34" charset="0"/>
                          <a:cs typeface="Times New Roman" panose="02020603050405020304" pitchFamily="18" charset="0"/>
                        </a:rPr>
                        <a:t>Router</a:t>
                      </a:r>
                      <a:endParaRPr lang="en-GB" sz="1400" b="1"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A router is a box that's looking out for data and when it receives it, it decodes the radio signal back into data and then sends the information to the internet using wires called Ethernet connections.</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0585384"/>
                  </a:ext>
                </a:extLst>
              </a:tr>
              <a:tr h="1070150">
                <a:tc>
                  <a:txBody>
                    <a:bodyPr/>
                    <a:lstStyle/>
                    <a:p>
                      <a:pPr>
                        <a:spcAft>
                          <a:spcPts val="0"/>
                        </a:spcAft>
                      </a:pPr>
                      <a:r>
                        <a:rPr lang="en-US" sz="1400" b="1" dirty="0">
                          <a:solidFill>
                            <a:schemeClr val="tx1"/>
                          </a:solidFill>
                          <a:effectLst/>
                          <a:latin typeface="+mj-lt"/>
                          <a:ea typeface="Calibri" panose="020F0502020204030204" pitchFamily="34" charset="0"/>
                          <a:cs typeface="Times New Roman" panose="02020603050405020304" pitchFamily="18" charset="0"/>
                        </a:rPr>
                        <a:t>Download</a:t>
                      </a:r>
                      <a:endParaRPr lang="en-GB" sz="1400" b="1"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to transfer (data, files, etc.) from one location (such as a large computer or the cloud) to another (such as a smaller computer, smartphone, or storage device) </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9769214"/>
                  </a:ext>
                </a:extLst>
              </a:tr>
              <a:tr h="1054317">
                <a:tc>
                  <a:txBody>
                    <a:bodyPr/>
                    <a:lstStyle/>
                    <a:p>
                      <a:pPr>
                        <a:spcAft>
                          <a:spcPts val="0"/>
                        </a:spcAft>
                      </a:pPr>
                      <a:r>
                        <a:rPr lang="en-US" sz="1400" b="1" dirty="0">
                          <a:solidFill>
                            <a:schemeClr val="tx1"/>
                          </a:solidFill>
                          <a:effectLst/>
                          <a:latin typeface="+mj-lt"/>
                          <a:ea typeface="Calibri" panose="020F0502020204030204" pitchFamily="34" charset="0"/>
                          <a:cs typeface="Times New Roman" panose="02020603050405020304" pitchFamily="18" charset="0"/>
                        </a:rPr>
                        <a:t>Content</a:t>
                      </a:r>
                      <a:endParaRPr lang="en-GB" sz="1400" b="1"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Any stored data.</a:t>
                      </a:r>
                    </a:p>
                    <a:p>
                      <a:pPr>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On the Internet, content is any information available for retrieval</a:t>
                      </a:r>
                      <a:endParaRPr lang="en-GB"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93563295"/>
                  </a:ext>
                </a:extLst>
              </a:tr>
            </a:tbl>
          </a:graphicData>
        </a:graphic>
      </p:graphicFrame>
      <p:pic>
        <p:nvPicPr>
          <p:cNvPr id="20" name="Picture 1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445" y="269959"/>
            <a:ext cx="987909" cy="761699"/>
          </a:xfrm>
          <a:prstGeom prst="rect">
            <a:avLst/>
          </a:prstGeom>
          <a:noFill/>
          <a:ln>
            <a:noFill/>
          </a:ln>
        </p:spPr>
      </p:pic>
      <p:pic>
        <p:nvPicPr>
          <p:cNvPr id="30" name="Picture 29"/>
          <p:cNvPicPr>
            <a:picLocks noChangeAspect="1"/>
          </p:cNvPicPr>
          <p:nvPr/>
        </p:nvPicPr>
        <p:blipFill>
          <a:blip r:embed="rId4"/>
          <a:stretch>
            <a:fillRect/>
          </a:stretch>
        </p:blipFill>
        <p:spPr>
          <a:xfrm>
            <a:off x="76005" y="1250668"/>
            <a:ext cx="856441" cy="773021"/>
          </a:xfrm>
          <a:prstGeom prst="rect">
            <a:avLst/>
          </a:prstGeom>
        </p:spPr>
      </p:pic>
      <p:pic>
        <p:nvPicPr>
          <p:cNvPr id="31" name="Picture 30"/>
          <p:cNvPicPr>
            <a:picLocks noChangeAspect="1"/>
          </p:cNvPicPr>
          <p:nvPr/>
        </p:nvPicPr>
        <p:blipFill>
          <a:blip r:embed="rId4"/>
          <a:stretch>
            <a:fillRect/>
          </a:stretch>
        </p:blipFill>
        <p:spPr>
          <a:xfrm>
            <a:off x="55824" y="2225796"/>
            <a:ext cx="856441" cy="773021"/>
          </a:xfrm>
          <a:prstGeom prst="rect">
            <a:avLst/>
          </a:prstGeom>
        </p:spPr>
      </p:pic>
      <p:pic>
        <p:nvPicPr>
          <p:cNvPr id="32" name="Picture 31"/>
          <p:cNvPicPr>
            <a:picLocks noChangeAspect="1"/>
          </p:cNvPicPr>
          <p:nvPr/>
        </p:nvPicPr>
        <p:blipFill>
          <a:blip r:embed="rId4"/>
          <a:stretch>
            <a:fillRect/>
          </a:stretch>
        </p:blipFill>
        <p:spPr>
          <a:xfrm>
            <a:off x="66558" y="3147139"/>
            <a:ext cx="856441" cy="773021"/>
          </a:xfrm>
          <a:prstGeom prst="rect">
            <a:avLst/>
          </a:prstGeom>
        </p:spPr>
      </p:pic>
      <p:pic>
        <p:nvPicPr>
          <p:cNvPr id="33" name="Picture 32"/>
          <p:cNvPicPr>
            <a:picLocks noChangeAspect="1"/>
          </p:cNvPicPr>
          <p:nvPr/>
        </p:nvPicPr>
        <p:blipFill>
          <a:blip r:embed="rId4"/>
          <a:stretch>
            <a:fillRect/>
          </a:stretch>
        </p:blipFill>
        <p:spPr>
          <a:xfrm>
            <a:off x="90042" y="5852111"/>
            <a:ext cx="856441" cy="773021"/>
          </a:xfrm>
          <a:prstGeom prst="rect">
            <a:avLst/>
          </a:prstGeom>
        </p:spPr>
      </p:pic>
      <p:pic>
        <p:nvPicPr>
          <p:cNvPr id="34" name="Picture 33"/>
          <p:cNvPicPr>
            <a:picLocks noChangeAspect="1"/>
          </p:cNvPicPr>
          <p:nvPr/>
        </p:nvPicPr>
        <p:blipFill>
          <a:blip r:embed="rId4"/>
          <a:stretch>
            <a:fillRect/>
          </a:stretch>
        </p:blipFill>
        <p:spPr>
          <a:xfrm>
            <a:off x="55822" y="4975453"/>
            <a:ext cx="856441" cy="773021"/>
          </a:xfrm>
          <a:prstGeom prst="rect">
            <a:avLst/>
          </a:prstGeom>
        </p:spPr>
      </p:pic>
      <p:pic>
        <p:nvPicPr>
          <p:cNvPr id="35" name="Picture 34"/>
          <p:cNvPicPr>
            <a:picLocks noChangeAspect="1"/>
          </p:cNvPicPr>
          <p:nvPr/>
        </p:nvPicPr>
        <p:blipFill>
          <a:blip r:embed="rId4"/>
          <a:stretch>
            <a:fillRect/>
          </a:stretch>
        </p:blipFill>
        <p:spPr>
          <a:xfrm>
            <a:off x="55823" y="4067468"/>
            <a:ext cx="856441" cy="773021"/>
          </a:xfrm>
          <a:prstGeom prst="rect">
            <a:avLst/>
          </a:prstGeom>
        </p:spPr>
      </p:pic>
      <p:pic>
        <p:nvPicPr>
          <p:cNvPr id="2" name="Picture 1">
            <a:extLst>
              <a:ext uri="{FF2B5EF4-FFF2-40B4-BE49-F238E27FC236}">
                <a16:creationId xmlns:a16="http://schemas.microsoft.com/office/drawing/2014/main" id="{C9CC16C8-644D-4BC9-B2F6-5C70B94EA7FF}"/>
              </a:ext>
            </a:extLst>
          </p:cNvPr>
          <p:cNvPicPr>
            <a:picLocks noChangeAspect="1"/>
          </p:cNvPicPr>
          <p:nvPr/>
        </p:nvPicPr>
        <p:blipFill>
          <a:blip r:embed="rId5"/>
          <a:stretch>
            <a:fillRect/>
          </a:stretch>
        </p:blipFill>
        <p:spPr>
          <a:xfrm>
            <a:off x="9965093" y="1301591"/>
            <a:ext cx="1894883" cy="1456086"/>
          </a:xfrm>
          <a:prstGeom prst="rect">
            <a:avLst/>
          </a:prstGeom>
        </p:spPr>
      </p:pic>
      <p:pic>
        <p:nvPicPr>
          <p:cNvPr id="3" name="Picture 2">
            <a:extLst>
              <a:ext uri="{FF2B5EF4-FFF2-40B4-BE49-F238E27FC236}">
                <a16:creationId xmlns:a16="http://schemas.microsoft.com/office/drawing/2014/main" id="{51A7A85D-FD31-40B5-A675-C17970977B62}"/>
              </a:ext>
            </a:extLst>
          </p:cNvPr>
          <p:cNvPicPr>
            <a:picLocks noChangeAspect="1"/>
          </p:cNvPicPr>
          <p:nvPr/>
        </p:nvPicPr>
        <p:blipFill>
          <a:blip r:embed="rId6"/>
          <a:stretch>
            <a:fillRect/>
          </a:stretch>
        </p:blipFill>
        <p:spPr>
          <a:xfrm>
            <a:off x="9853129" y="2971184"/>
            <a:ext cx="2141184" cy="1348889"/>
          </a:xfrm>
          <a:prstGeom prst="rect">
            <a:avLst/>
          </a:prstGeom>
        </p:spPr>
      </p:pic>
      <p:pic>
        <p:nvPicPr>
          <p:cNvPr id="4" name="Picture 3">
            <a:extLst>
              <a:ext uri="{FF2B5EF4-FFF2-40B4-BE49-F238E27FC236}">
                <a16:creationId xmlns:a16="http://schemas.microsoft.com/office/drawing/2014/main" id="{BAF8B623-C61D-49A9-89ED-FEECFC82FAF3}"/>
              </a:ext>
            </a:extLst>
          </p:cNvPr>
          <p:cNvPicPr>
            <a:picLocks noChangeAspect="1"/>
          </p:cNvPicPr>
          <p:nvPr/>
        </p:nvPicPr>
        <p:blipFill>
          <a:blip r:embed="rId7"/>
          <a:stretch>
            <a:fillRect/>
          </a:stretch>
        </p:blipFill>
        <p:spPr>
          <a:xfrm>
            <a:off x="9355906" y="5556409"/>
            <a:ext cx="2765311" cy="1041815"/>
          </a:xfrm>
          <a:prstGeom prst="rect">
            <a:avLst/>
          </a:prstGeom>
        </p:spPr>
      </p:pic>
      <p:pic>
        <p:nvPicPr>
          <p:cNvPr id="5" name="Picture 4">
            <a:extLst>
              <a:ext uri="{FF2B5EF4-FFF2-40B4-BE49-F238E27FC236}">
                <a16:creationId xmlns:a16="http://schemas.microsoft.com/office/drawing/2014/main" id="{FBC3F3D5-3A53-4D27-95A9-24053243257C}"/>
              </a:ext>
            </a:extLst>
          </p:cNvPr>
          <p:cNvPicPr>
            <a:picLocks noChangeAspect="1"/>
          </p:cNvPicPr>
          <p:nvPr/>
        </p:nvPicPr>
        <p:blipFill>
          <a:blip r:embed="rId8"/>
          <a:stretch>
            <a:fillRect/>
          </a:stretch>
        </p:blipFill>
        <p:spPr>
          <a:xfrm>
            <a:off x="9893570" y="4413641"/>
            <a:ext cx="2157009" cy="1123624"/>
          </a:xfrm>
          <a:prstGeom prst="rect">
            <a:avLst/>
          </a:prstGeom>
        </p:spPr>
      </p:pic>
    </p:spTree>
    <p:extLst>
      <p:ext uri="{BB962C8B-B14F-4D97-AF65-F5344CB8AC3E}">
        <p14:creationId xmlns:p14="http://schemas.microsoft.com/office/powerpoint/2010/main" val="182125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504</TotalTime>
  <Words>382</Words>
  <Application>Microsoft Office PowerPoint</Application>
  <PresentationFormat>Widescreen</PresentationFormat>
  <Paragraphs>42</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Quicksand</vt:lpstr>
      <vt:lpstr>Times New Roman</vt:lpstr>
      <vt:lpstr>XCCW Joined 12a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 Siddons</dc:creator>
  <cp:lastModifiedBy>Tammy Dorrington</cp:lastModifiedBy>
  <cp:revision>44</cp:revision>
  <dcterms:created xsi:type="dcterms:W3CDTF">2023-02-03T10:40:57Z</dcterms:created>
  <dcterms:modified xsi:type="dcterms:W3CDTF">2024-08-16T13:39:20Z</dcterms:modified>
</cp:coreProperties>
</file>