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F1032C6-4B87-421D-B4B7-2821EF264331}" type="datetimeFigureOut">
              <a:rPr lang="en-GB" smtClean="0"/>
              <a:t>18/08/2026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585714-AD9E-4F10-B767-7780468BCE22}" type="slidenum">
              <a:rPr lang="en-GB" smtClean="0"/>
              <a:t>‹#›</a:t>
            </a:fld>
            <a:endParaRPr lang="en-GB"/>
          </a:p>
        </p:txBody>
      </p:sp>
    </p:spTree>
    <p:extLst>
      <p:ext uri="{BB962C8B-B14F-4D97-AF65-F5344CB8AC3E}">
        <p14:creationId xmlns:p14="http://schemas.microsoft.com/office/powerpoint/2010/main" val="618917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F1032C6-4B87-421D-B4B7-2821EF264331}" type="datetimeFigureOut">
              <a:rPr lang="en-GB" smtClean="0"/>
              <a:t>18/08/2026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585714-AD9E-4F10-B767-7780468BCE22}" type="slidenum">
              <a:rPr lang="en-GB" smtClean="0"/>
              <a:t>‹#›</a:t>
            </a:fld>
            <a:endParaRPr lang="en-GB"/>
          </a:p>
        </p:txBody>
      </p:sp>
    </p:spTree>
    <p:extLst>
      <p:ext uri="{BB962C8B-B14F-4D97-AF65-F5344CB8AC3E}">
        <p14:creationId xmlns:p14="http://schemas.microsoft.com/office/powerpoint/2010/main" val="951726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F1032C6-4B87-421D-B4B7-2821EF264331}" type="datetimeFigureOut">
              <a:rPr lang="en-GB" smtClean="0"/>
              <a:t>18/08/2026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585714-AD9E-4F10-B767-7780468BCE22}" type="slidenum">
              <a:rPr lang="en-GB" smtClean="0"/>
              <a:t>‹#›</a:t>
            </a:fld>
            <a:endParaRPr lang="en-GB"/>
          </a:p>
        </p:txBody>
      </p:sp>
    </p:spTree>
    <p:extLst>
      <p:ext uri="{BB962C8B-B14F-4D97-AF65-F5344CB8AC3E}">
        <p14:creationId xmlns:p14="http://schemas.microsoft.com/office/powerpoint/2010/main" val="1883290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F1032C6-4B87-421D-B4B7-2821EF264331}" type="datetimeFigureOut">
              <a:rPr lang="en-GB" smtClean="0"/>
              <a:t>18/08/2026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585714-AD9E-4F10-B767-7780468BCE22}" type="slidenum">
              <a:rPr lang="en-GB" smtClean="0"/>
              <a:t>‹#›</a:t>
            </a:fld>
            <a:endParaRPr lang="en-GB"/>
          </a:p>
        </p:txBody>
      </p:sp>
    </p:spTree>
    <p:extLst>
      <p:ext uri="{BB962C8B-B14F-4D97-AF65-F5344CB8AC3E}">
        <p14:creationId xmlns:p14="http://schemas.microsoft.com/office/powerpoint/2010/main" val="1269288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F1032C6-4B87-421D-B4B7-2821EF264331}" type="datetimeFigureOut">
              <a:rPr lang="en-GB" smtClean="0"/>
              <a:t>18/08/2026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E585714-AD9E-4F10-B767-7780468BCE22}" type="slidenum">
              <a:rPr lang="en-GB" smtClean="0"/>
              <a:t>‹#›</a:t>
            </a:fld>
            <a:endParaRPr lang="en-GB"/>
          </a:p>
        </p:txBody>
      </p:sp>
    </p:spTree>
    <p:extLst>
      <p:ext uri="{BB962C8B-B14F-4D97-AF65-F5344CB8AC3E}">
        <p14:creationId xmlns:p14="http://schemas.microsoft.com/office/powerpoint/2010/main" val="2350106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F1032C6-4B87-421D-B4B7-2821EF264331}" type="datetimeFigureOut">
              <a:rPr lang="en-GB" smtClean="0"/>
              <a:t>18/08/2026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585714-AD9E-4F10-B767-7780468BCE22}" type="slidenum">
              <a:rPr lang="en-GB" smtClean="0"/>
              <a:t>‹#›</a:t>
            </a:fld>
            <a:endParaRPr lang="en-GB"/>
          </a:p>
        </p:txBody>
      </p:sp>
    </p:spTree>
    <p:extLst>
      <p:ext uri="{BB962C8B-B14F-4D97-AF65-F5344CB8AC3E}">
        <p14:creationId xmlns:p14="http://schemas.microsoft.com/office/powerpoint/2010/main" val="1491125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1032C6-4B87-421D-B4B7-2821EF264331}" type="datetimeFigureOut">
              <a:rPr lang="en-GB" smtClean="0"/>
              <a:t>18/08/2026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585714-AD9E-4F10-B767-7780468BCE22}" type="slidenum">
              <a:rPr lang="en-GB" smtClean="0"/>
              <a:t>‹#›</a:t>
            </a:fld>
            <a:endParaRPr lang="en-GB"/>
          </a:p>
        </p:txBody>
      </p:sp>
    </p:spTree>
    <p:extLst>
      <p:ext uri="{BB962C8B-B14F-4D97-AF65-F5344CB8AC3E}">
        <p14:creationId xmlns:p14="http://schemas.microsoft.com/office/powerpoint/2010/main" val="2132577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F1032C6-4B87-421D-B4B7-2821EF264331}" type="datetimeFigureOut">
              <a:rPr lang="en-GB" smtClean="0"/>
              <a:t>18/08/2026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585714-AD9E-4F10-B767-7780468BCE22}" type="slidenum">
              <a:rPr lang="en-GB" smtClean="0"/>
              <a:t>‹#›</a:t>
            </a:fld>
            <a:endParaRPr lang="en-GB"/>
          </a:p>
        </p:txBody>
      </p:sp>
    </p:spTree>
    <p:extLst>
      <p:ext uri="{BB962C8B-B14F-4D97-AF65-F5344CB8AC3E}">
        <p14:creationId xmlns:p14="http://schemas.microsoft.com/office/powerpoint/2010/main" val="910822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F1032C6-4B87-421D-B4B7-2821EF264331}" type="datetimeFigureOut">
              <a:rPr lang="en-GB" smtClean="0"/>
              <a:t>18/08/2026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585714-AD9E-4F10-B767-7780468BCE22}" type="slidenum">
              <a:rPr lang="en-GB" smtClean="0"/>
              <a:t>‹#›</a:t>
            </a:fld>
            <a:endParaRPr lang="en-GB"/>
          </a:p>
        </p:txBody>
      </p:sp>
    </p:spTree>
    <p:extLst>
      <p:ext uri="{BB962C8B-B14F-4D97-AF65-F5344CB8AC3E}">
        <p14:creationId xmlns:p14="http://schemas.microsoft.com/office/powerpoint/2010/main" val="2366395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F1032C6-4B87-421D-B4B7-2821EF264331}" type="datetimeFigureOut">
              <a:rPr lang="en-GB" smtClean="0"/>
              <a:t>18/08/2026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585714-AD9E-4F10-B767-7780468BCE22}" type="slidenum">
              <a:rPr lang="en-GB" smtClean="0"/>
              <a:t>‹#›</a:t>
            </a:fld>
            <a:endParaRPr lang="en-GB"/>
          </a:p>
        </p:txBody>
      </p:sp>
    </p:spTree>
    <p:extLst>
      <p:ext uri="{BB962C8B-B14F-4D97-AF65-F5344CB8AC3E}">
        <p14:creationId xmlns:p14="http://schemas.microsoft.com/office/powerpoint/2010/main" val="4266569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F1032C6-4B87-421D-B4B7-2821EF264331}" type="datetimeFigureOut">
              <a:rPr lang="en-GB" smtClean="0"/>
              <a:t>18/08/2026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585714-AD9E-4F10-B767-7780468BCE22}" type="slidenum">
              <a:rPr lang="en-GB" smtClean="0"/>
              <a:t>‹#›</a:t>
            </a:fld>
            <a:endParaRPr lang="en-GB"/>
          </a:p>
        </p:txBody>
      </p:sp>
    </p:spTree>
    <p:extLst>
      <p:ext uri="{BB962C8B-B14F-4D97-AF65-F5344CB8AC3E}">
        <p14:creationId xmlns:p14="http://schemas.microsoft.com/office/powerpoint/2010/main" val="2981319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1032C6-4B87-421D-B4B7-2821EF264331}" type="datetimeFigureOut">
              <a:rPr lang="en-GB" smtClean="0"/>
              <a:t>18/08/2026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585714-AD9E-4F10-B767-7780468BCE22}" type="slidenum">
              <a:rPr lang="en-GB" smtClean="0"/>
              <a:t>‹#›</a:t>
            </a:fld>
            <a:endParaRPr lang="en-GB"/>
          </a:p>
        </p:txBody>
      </p:sp>
    </p:spTree>
    <p:extLst>
      <p:ext uri="{BB962C8B-B14F-4D97-AF65-F5344CB8AC3E}">
        <p14:creationId xmlns:p14="http://schemas.microsoft.com/office/powerpoint/2010/main" val="4221387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306286" y="196590"/>
            <a:ext cx="8229600" cy="679269"/>
          </a:xfrm>
          <a:prstGeom prst="roundRect">
            <a:avLst/>
          </a:prstGeom>
          <a:solidFill>
            <a:srgbClr val="FF99FF"/>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XCCW Joined 12a" panose="03050602040000000000" pitchFamily="66" charset="0"/>
              </a:rPr>
              <a:t>Year 4 PSHE Knowledge Organiser Autumn 1 – How can I keep myself healthy?</a:t>
            </a:r>
          </a:p>
        </p:txBody>
      </p:sp>
      <p:pic>
        <p:nvPicPr>
          <p:cNvPr id="5" name="Picture 4" descr="glenmere_logo_colour">
            <a:extLst>
              <a:ext uri="{FF2B5EF4-FFF2-40B4-BE49-F238E27FC236}">
                <a16:creationId xmlns:a16="http://schemas.microsoft.com/office/drawing/2014/main" id="{92DC9B44-7E7F-472C-A00F-5DEB6291A10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5943" y="116927"/>
            <a:ext cx="1010887" cy="838594"/>
          </a:xfrm>
          <a:prstGeom prst="rect">
            <a:avLst/>
          </a:prstGeom>
          <a:noFill/>
          <a:ln>
            <a:noFill/>
          </a:ln>
        </p:spPr>
      </p:pic>
      <p:graphicFrame>
        <p:nvGraphicFramePr>
          <p:cNvPr id="7" name="Table 6"/>
          <p:cNvGraphicFramePr>
            <a:graphicFrameLocks noGrp="1"/>
          </p:cNvGraphicFramePr>
          <p:nvPr>
            <p:extLst>
              <p:ext uri="{D42A27DB-BD31-4B8C-83A1-F6EECF244321}">
                <p14:modId xmlns:p14="http://schemas.microsoft.com/office/powerpoint/2010/main" val="1382854742"/>
              </p:ext>
            </p:extLst>
          </p:nvPr>
        </p:nvGraphicFramePr>
        <p:xfrm>
          <a:off x="297329" y="992934"/>
          <a:ext cx="3892731" cy="5717195"/>
        </p:xfrm>
        <a:graphic>
          <a:graphicData uri="http://schemas.openxmlformats.org/drawingml/2006/table">
            <a:tbl>
              <a:tblPr firstRow="1" bandRow="1">
                <a:tableStyleId>{F5AB1C69-6EDB-4FF4-983F-18BD219EF322}</a:tableStyleId>
              </a:tblPr>
              <a:tblGrid>
                <a:gridCol w="1164492">
                  <a:extLst>
                    <a:ext uri="{9D8B030D-6E8A-4147-A177-3AD203B41FA5}">
                      <a16:colId xmlns:a16="http://schemas.microsoft.com/office/drawing/2014/main" val="429492238"/>
                    </a:ext>
                  </a:extLst>
                </a:gridCol>
                <a:gridCol w="2728239">
                  <a:extLst>
                    <a:ext uri="{9D8B030D-6E8A-4147-A177-3AD203B41FA5}">
                      <a16:colId xmlns:a16="http://schemas.microsoft.com/office/drawing/2014/main" val="3435564291"/>
                    </a:ext>
                  </a:extLst>
                </a:gridCol>
              </a:tblGrid>
              <a:tr h="461745">
                <a:tc gridSpan="2">
                  <a:txBody>
                    <a:bodyPr/>
                    <a:lstStyle/>
                    <a:p>
                      <a:pPr algn="ctr"/>
                      <a:r>
                        <a:rPr lang="en-GB" sz="2000" dirty="0">
                          <a:solidFill>
                            <a:schemeClr val="tx1"/>
                          </a:solidFill>
                          <a:latin typeface="+mn-lt"/>
                        </a:rPr>
                        <a:t>Key Vocabulary</a:t>
                      </a:r>
                    </a:p>
                  </a:txBody>
                  <a:tcPr>
                    <a:solidFill>
                      <a:schemeClr val="accent1">
                        <a:lumMod val="40000"/>
                        <a:lumOff val="60000"/>
                      </a:schemeClr>
                    </a:solidFill>
                  </a:tcPr>
                </a:tc>
                <a:tc hMerge="1">
                  <a:txBody>
                    <a:bodyPr/>
                    <a:lstStyle/>
                    <a:p>
                      <a:endParaRPr lang="en-GB" dirty="0"/>
                    </a:p>
                  </a:txBody>
                  <a:tcPr/>
                </a:tc>
                <a:extLst>
                  <a:ext uri="{0D108BD9-81ED-4DB2-BD59-A6C34878D82A}">
                    <a16:rowId xmlns:a16="http://schemas.microsoft.com/office/drawing/2014/main" val="149060008"/>
                  </a:ext>
                </a:extLst>
              </a:tr>
              <a:tr h="7328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mn-lt"/>
                        </a:rPr>
                        <a:t>Balanced diet</a:t>
                      </a:r>
                    </a:p>
                  </a:txBody>
                  <a:tcPr>
                    <a:solidFill>
                      <a:schemeClr val="accent1">
                        <a:lumMod val="40000"/>
                        <a:lumOff val="60000"/>
                      </a:schemeClr>
                    </a:solidFill>
                  </a:tcPr>
                </a:tc>
                <a:tc>
                  <a:txBody>
                    <a:bodyPr/>
                    <a:lstStyle/>
                    <a:p>
                      <a:r>
                        <a:rPr lang="en-GB" sz="1400" b="0" u="none" strike="noStrike" kern="1200" dirty="0">
                          <a:solidFill>
                            <a:schemeClr val="dk1"/>
                          </a:solidFill>
                          <a:effectLst/>
                          <a:latin typeface="+mn-lt"/>
                          <a:ea typeface="+mn-ea"/>
                          <a:cs typeface="+mn-cs"/>
                        </a:rPr>
                        <a:t>Eating the right mix of foods from all main groups to give their growing bodies energy, vitamins, and strength.</a:t>
                      </a:r>
                      <a:endParaRPr lang="en-GB" sz="1400" dirty="0">
                        <a:latin typeface="+mn-lt"/>
                      </a:endParaRPr>
                    </a:p>
                  </a:txBody>
                  <a:tcPr>
                    <a:solidFill>
                      <a:schemeClr val="accent1">
                        <a:lumMod val="40000"/>
                        <a:lumOff val="60000"/>
                      </a:schemeClr>
                    </a:solidFill>
                  </a:tcPr>
                </a:tc>
                <a:extLst>
                  <a:ext uri="{0D108BD9-81ED-4DB2-BD59-A6C34878D82A}">
                    <a16:rowId xmlns:a16="http://schemas.microsoft.com/office/drawing/2014/main" val="1915115488"/>
                  </a:ext>
                </a:extLst>
              </a:tr>
              <a:tr h="626598">
                <a:tc>
                  <a:txBody>
                    <a:bodyPr/>
                    <a:lstStyle/>
                    <a:p>
                      <a:r>
                        <a:rPr lang="en-US" sz="1400" b="1" kern="1200" dirty="0">
                          <a:solidFill>
                            <a:schemeClr val="dk1"/>
                          </a:solidFill>
                          <a:effectLst/>
                          <a:latin typeface="+mn-lt"/>
                          <a:ea typeface="+mn-ea"/>
                          <a:cs typeface="+mn-cs"/>
                        </a:rPr>
                        <a:t>Hygiene</a:t>
                      </a:r>
                      <a:endParaRPr lang="en-GB" sz="1400" b="1" dirty="0">
                        <a:latin typeface="+mn-lt"/>
                      </a:endParaRPr>
                    </a:p>
                  </a:txBody>
                  <a:tcPr>
                    <a:solidFill>
                      <a:schemeClr val="accent1">
                        <a:lumMod val="40000"/>
                        <a:lumOff val="60000"/>
                      </a:schemeClr>
                    </a:solidFill>
                  </a:tcPr>
                </a:tc>
                <a:tc>
                  <a:txBody>
                    <a:bodyPr/>
                    <a:lstStyle/>
                    <a:p>
                      <a:r>
                        <a:rPr lang="en-GB" sz="1400" dirty="0"/>
                        <a:t>The daily habits and practices children use to keep their bodies clean and healthy.</a:t>
                      </a:r>
                      <a:endParaRPr lang="en-GB" sz="1400" dirty="0">
                        <a:latin typeface="+mn-lt"/>
                      </a:endParaRPr>
                    </a:p>
                  </a:txBody>
                  <a:tcPr>
                    <a:solidFill>
                      <a:schemeClr val="accent1">
                        <a:lumMod val="40000"/>
                        <a:lumOff val="60000"/>
                      </a:schemeClr>
                    </a:solidFill>
                  </a:tcPr>
                </a:tc>
                <a:extLst>
                  <a:ext uri="{0D108BD9-81ED-4DB2-BD59-A6C34878D82A}">
                    <a16:rowId xmlns:a16="http://schemas.microsoft.com/office/drawing/2014/main" val="1604833432"/>
                  </a:ext>
                </a:extLst>
              </a:tr>
              <a:tr h="689516">
                <a:tc>
                  <a:txBody>
                    <a:bodyPr/>
                    <a:lstStyle/>
                    <a:p>
                      <a:r>
                        <a:rPr lang="en-US" sz="1400" b="1" kern="1200" dirty="0">
                          <a:solidFill>
                            <a:schemeClr val="dk1"/>
                          </a:solidFill>
                          <a:effectLst/>
                          <a:latin typeface="+mn-lt"/>
                          <a:ea typeface="+mn-ea"/>
                          <a:cs typeface="+mn-cs"/>
                        </a:rPr>
                        <a:t>Mindset</a:t>
                      </a:r>
                      <a:endParaRPr lang="en-GB" sz="1400" b="1" dirty="0">
                        <a:latin typeface="+mn-lt"/>
                      </a:endParaRPr>
                    </a:p>
                  </a:txBody>
                  <a:tcPr>
                    <a:solidFill>
                      <a:schemeClr val="accent1">
                        <a:lumMod val="40000"/>
                        <a:lumOff val="60000"/>
                      </a:schemeClr>
                    </a:solidFill>
                  </a:tcPr>
                </a:tc>
                <a:tc>
                  <a:txBody>
                    <a:bodyPr/>
                    <a:lstStyle/>
                    <a:p>
                      <a:r>
                        <a:rPr lang="en-GB" sz="1400" dirty="0"/>
                        <a:t>How you think about your own smarts and skills.</a:t>
                      </a:r>
                      <a:endParaRPr lang="en-GB" sz="1400" dirty="0">
                        <a:latin typeface="+mn-lt"/>
                      </a:endParaRPr>
                    </a:p>
                  </a:txBody>
                  <a:tcPr>
                    <a:solidFill>
                      <a:schemeClr val="accent1">
                        <a:lumMod val="40000"/>
                        <a:lumOff val="60000"/>
                      </a:schemeClr>
                    </a:solidFill>
                  </a:tcPr>
                </a:tc>
                <a:extLst>
                  <a:ext uri="{0D108BD9-81ED-4DB2-BD59-A6C34878D82A}">
                    <a16:rowId xmlns:a16="http://schemas.microsoft.com/office/drawing/2014/main" val="3796248444"/>
                  </a:ext>
                </a:extLst>
              </a:tr>
              <a:tr h="763571">
                <a:tc>
                  <a:txBody>
                    <a:bodyPr/>
                    <a:lstStyle/>
                    <a:p>
                      <a:r>
                        <a:rPr lang="en-US" sz="1400" b="1" kern="1200" dirty="0">
                          <a:solidFill>
                            <a:schemeClr val="dk1"/>
                          </a:solidFill>
                          <a:effectLst/>
                          <a:latin typeface="+mn-lt"/>
                          <a:ea typeface="+mn-ea"/>
                          <a:cs typeface="+mn-cs"/>
                        </a:rPr>
                        <a:t>Nutrients</a:t>
                      </a:r>
                      <a:endParaRPr lang="en-GB" sz="1400" b="1" dirty="0">
                        <a:latin typeface="+mn-lt"/>
                      </a:endParaRPr>
                    </a:p>
                  </a:txBody>
                  <a:tcPr>
                    <a:solidFill>
                      <a:schemeClr val="accent1">
                        <a:lumMod val="40000"/>
                        <a:lumOff val="60000"/>
                      </a:schemeClr>
                    </a:solidFill>
                  </a:tcPr>
                </a:tc>
                <a:tc>
                  <a:txBody>
                    <a:bodyPr/>
                    <a:lstStyle/>
                    <a:p>
                      <a:r>
                        <a:rPr lang="en-GB" sz="1400" dirty="0"/>
                        <a:t>The useful and healthy parts of food that our bodies need to live, grow, and play.</a:t>
                      </a:r>
                      <a:endParaRPr lang="en-GB" sz="1400" dirty="0">
                        <a:latin typeface="+mn-lt"/>
                      </a:endParaRPr>
                    </a:p>
                  </a:txBody>
                  <a:tcPr>
                    <a:solidFill>
                      <a:schemeClr val="accent1">
                        <a:lumMod val="40000"/>
                        <a:lumOff val="60000"/>
                      </a:schemeClr>
                    </a:solidFill>
                  </a:tcPr>
                </a:tc>
                <a:extLst>
                  <a:ext uri="{0D108BD9-81ED-4DB2-BD59-A6C34878D82A}">
                    <a16:rowId xmlns:a16="http://schemas.microsoft.com/office/drawing/2014/main" val="4068047907"/>
                  </a:ext>
                </a:extLst>
              </a:tr>
              <a:tr h="7543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effectLst/>
                          <a:latin typeface="+mn-lt"/>
                          <a:ea typeface="+mn-ea"/>
                          <a:cs typeface="+mn-cs"/>
                        </a:rPr>
                        <a:t>Resilience</a:t>
                      </a:r>
                      <a:endParaRPr lang="en-GB" sz="1400" b="1" dirty="0">
                        <a:latin typeface="+mn-lt"/>
                      </a:endParaRPr>
                    </a:p>
                  </a:txBody>
                  <a:tcPr>
                    <a:solidFill>
                      <a:schemeClr val="accent1">
                        <a:lumMod val="40000"/>
                        <a:lumOff val="60000"/>
                      </a:schemeClr>
                    </a:solidFill>
                  </a:tcPr>
                </a:tc>
                <a:tc>
                  <a:txBody>
                    <a:bodyPr/>
                    <a:lstStyle/>
                    <a:p>
                      <a:r>
                        <a:rPr lang="en-GB" sz="1400" b="0" u="none" strike="noStrike" kern="1200" dirty="0">
                          <a:solidFill>
                            <a:schemeClr val="dk1"/>
                          </a:solidFill>
                          <a:effectLst/>
                          <a:latin typeface="+mn-lt"/>
                          <a:ea typeface="+mn-ea"/>
                          <a:cs typeface="+mn-cs"/>
                        </a:rPr>
                        <a:t>The ability to bounce back like a super-ball when something hard or sad happens.</a:t>
                      </a:r>
                      <a:endParaRPr lang="en-GB" sz="1400" dirty="0">
                        <a:latin typeface="+mn-lt"/>
                      </a:endParaRPr>
                    </a:p>
                  </a:txBody>
                  <a:tcPr>
                    <a:solidFill>
                      <a:schemeClr val="accent1">
                        <a:lumMod val="40000"/>
                        <a:lumOff val="60000"/>
                      </a:schemeClr>
                    </a:solidFill>
                  </a:tcPr>
                </a:tc>
                <a:extLst>
                  <a:ext uri="{0D108BD9-81ED-4DB2-BD59-A6C34878D82A}">
                    <a16:rowId xmlns:a16="http://schemas.microsoft.com/office/drawing/2014/main" val="2037514253"/>
                  </a:ext>
                </a:extLst>
              </a:tr>
              <a:tr h="9121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effectLst/>
                          <a:latin typeface="+mn-lt"/>
                          <a:ea typeface="+mn-ea"/>
                          <a:cs typeface="+mn-cs"/>
                        </a:rPr>
                        <a:t>Hydrated/dehydrated</a:t>
                      </a:r>
                      <a:endParaRPr lang="en-GB" sz="1400" b="1" dirty="0">
                        <a:latin typeface="+mn-lt"/>
                      </a:endParaRPr>
                    </a:p>
                  </a:txBody>
                  <a:tcPr>
                    <a:solidFill>
                      <a:schemeClr val="accent1">
                        <a:lumMod val="40000"/>
                        <a:lumOff val="60000"/>
                      </a:schemeClr>
                    </a:solidFill>
                  </a:tcPr>
                </a:tc>
                <a:tc>
                  <a:txBody>
                    <a:bodyPr/>
                    <a:lstStyle/>
                    <a:p>
                      <a:r>
                        <a:rPr lang="en-GB" sz="1400" b="0" u="none" strike="noStrike" kern="1200" dirty="0">
                          <a:solidFill>
                            <a:schemeClr val="dk1"/>
                          </a:solidFill>
                          <a:effectLst/>
                          <a:latin typeface="+mn-lt"/>
                          <a:ea typeface="+mn-ea"/>
                          <a:cs typeface="+mn-cs"/>
                        </a:rPr>
                        <a:t>Hydrated</a:t>
                      </a:r>
                      <a:r>
                        <a:rPr lang="en-GB" sz="1400" b="0" dirty="0"/>
                        <a:t> means your body has enough water to work and play happily. </a:t>
                      </a:r>
                      <a:r>
                        <a:rPr lang="en-GB" sz="1400" b="0" u="none" strike="noStrike" kern="1200" dirty="0">
                          <a:solidFill>
                            <a:schemeClr val="dk1"/>
                          </a:solidFill>
                          <a:effectLst/>
                          <a:latin typeface="+mn-lt"/>
                          <a:ea typeface="+mn-ea"/>
                          <a:cs typeface="+mn-cs"/>
                        </a:rPr>
                        <a:t>Dehydrated</a:t>
                      </a:r>
                      <a:r>
                        <a:rPr lang="en-GB" sz="1400" b="0" dirty="0"/>
                        <a:t> means your body has lost too much water and feels tired, thirsty, or sick because it is running low on its main fuel</a:t>
                      </a:r>
                      <a:endParaRPr lang="en-GB" sz="1400" b="0" dirty="0">
                        <a:latin typeface="+mn-lt"/>
                      </a:endParaRPr>
                    </a:p>
                  </a:txBody>
                  <a:tcPr>
                    <a:solidFill>
                      <a:schemeClr val="accent1">
                        <a:lumMod val="40000"/>
                        <a:lumOff val="60000"/>
                      </a:schemeClr>
                    </a:solidFill>
                  </a:tcPr>
                </a:tc>
                <a:extLst>
                  <a:ext uri="{0D108BD9-81ED-4DB2-BD59-A6C34878D82A}">
                    <a16:rowId xmlns:a16="http://schemas.microsoft.com/office/drawing/2014/main" val="1689116226"/>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553261168"/>
              </p:ext>
            </p:extLst>
          </p:nvPr>
        </p:nvGraphicFramePr>
        <p:xfrm>
          <a:off x="4190060" y="968933"/>
          <a:ext cx="7880015" cy="5810998"/>
        </p:xfrm>
        <a:graphic>
          <a:graphicData uri="http://schemas.openxmlformats.org/drawingml/2006/table">
            <a:tbl>
              <a:tblPr firstRow="1" firstCol="1" bandRow="1">
                <a:tableStyleId>{72833802-FEF1-4C79-8D5D-14CF1EAF98D9}</a:tableStyleId>
              </a:tblPr>
              <a:tblGrid>
                <a:gridCol w="7880015">
                  <a:extLst>
                    <a:ext uri="{9D8B030D-6E8A-4147-A177-3AD203B41FA5}">
                      <a16:colId xmlns:a16="http://schemas.microsoft.com/office/drawing/2014/main" val="2531035247"/>
                    </a:ext>
                  </a:extLst>
                </a:gridCol>
              </a:tblGrid>
              <a:tr h="147410">
                <a:tc>
                  <a:txBody>
                    <a:bodyPr/>
                    <a:lstStyle/>
                    <a:p>
                      <a:pPr algn="ctr">
                        <a:lnSpc>
                          <a:spcPct val="107000"/>
                        </a:lnSpc>
                        <a:spcAft>
                          <a:spcPts val="0"/>
                        </a:spcAft>
                        <a:tabLst>
                          <a:tab pos="1543050" algn="l"/>
                        </a:tabLst>
                      </a:pPr>
                      <a:endParaRPr lang="en-GB" sz="1050" dirty="0">
                        <a:solidFill>
                          <a:schemeClr val="tx1"/>
                        </a:solidFill>
                        <a:effectLst/>
                      </a:endParaRPr>
                    </a:p>
                  </a:txBody>
                  <a:tcPr marL="68580" marR="68580" marT="0" marB="0">
                    <a:solidFill>
                      <a:srgbClr val="FF99FF"/>
                    </a:solidFill>
                  </a:tcPr>
                </a:tc>
                <a:extLst>
                  <a:ext uri="{0D108BD9-81ED-4DB2-BD59-A6C34878D82A}">
                    <a16:rowId xmlns:a16="http://schemas.microsoft.com/office/drawing/2014/main" val="3642043146"/>
                  </a:ext>
                </a:extLst>
              </a:tr>
              <a:tr h="676642">
                <a:tc>
                  <a:txBody>
                    <a:bodyPr/>
                    <a:lstStyle/>
                    <a:p>
                      <a:pPr marL="342900" lvl="0" indent="-342900">
                        <a:lnSpc>
                          <a:spcPct val="107000"/>
                        </a:lnSpc>
                        <a:spcAft>
                          <a:spcPts val="0"/>
                        </a:spcAft>
                        <a:buFont typeface="Symbol" panose="05050102010706020507" pitchFamily="18" charset="2"/>
                        <a:buChar char=""/>
                        <a:tabLst>
                          <a:tab pos="1543050" algn="l"/>
                        </a:tabLst>
                      </a:pPr>
                      <a:r>
                        <a:rPr lang="en-GB" sz="1050" dirty="0"/>
                        <a:t>There are different types of food that helps our bodies throughout the day to stay focussed and energised. </a:t>
                      </a:r>
                    </a:p>
                    <a:p>
                      <a:pPr marL="342900" lvl="0" indent="-342900">
                        <a:lnSpc>
                          <a:spcPct val="107000"/>
                        </a:lnSpc>
                        <a:spcAft>
                          <a:spcPts val="0"/>
                        </a:spcAft>
                        <a:buFont typeface="Symbol" panose="05050102010706020507" pitchFamily="18" charset="2"/>
                        <a:buChar char=""/>
                        <a:tabLst>
                          <a:tab pos="1543050" algn="l"/>
                        </a:tabLst>
                      </a:pPr>
                      <a:r>
                        <a:rPr lang="en-GB" sz="1050" dirty="0"/>
                        <a:t>We need a variety of foods from the different groups throughout the day to keep us healthy and that each group of foods gives our bodies something we need to remain healthy and fit.</a:t>
                      </a:r>
                    </a:p>
                    <a:p>
                      <a:pPr marL="342900" lvl="0" indent="-342900">
                        <a:lnSpc>
                          <a:spcPct val="107000"/>
                        </a:lnSpc>
                        <a:spcAft>
                          <a:spcPts val="0"/>
                        </a:spcAft>
                        <a:buFont typeface="Symbol" panose="05050102010706020507" pitchFamily="18" charset="2"/>
                        <a:buChar char=""/>
                        <a:tabLst>
                          <a:tab pos="1543050" algn="l"/>
                        </a:tabLst>
                      </a:pPr>
                      <a:r>
                        <a:rPr lang="en-GB" sz="1050" dirty="0"/>
                        <a:t>A healthy meal comprises of a different variety of group foods to make sure it is balanced.</a:t>
                      </a:r>
                      <a:endParaRPr lang="en-US" sz="1050" dirty="0">
                        <a:effectLst/>
                      </a:endParaRPr>
                    </a:p>
                  </a:txBody>
                  <a:tcPr marL="68580" marR="68580" marT="0" marB="0">
                    <a:solidFill>
                      <a:srgbClr val="FFCCFF">
                        <a:alpha val="74118"/>
                      </a:srgbClr>
                    </a:solidFill>
                  </a:tcPr>
                </a:tc>
                <a:extLst>
                  <a:ext uri="{0D108BD9-81ED-4DB2-BD59-A6C34878D82A}">
                    <a16:rowId xmlns:a16="http://schemas.microsoft.com/office/drawing/2014/main" val="1039099365"/>
                  </a:ext>
                </a:extLst>
              </a:tr>
              <a:tr h="676642">
                <a:tc>
                  <a:txBody>
                    <a:bodyPr/>
                    <a:lstStyle/>
                    <a:p>
                      <a:pPr marL="342900" lvl="0" indent="-342900">
                        <a:lnSpc>
                          <a:spcPct val="107000"/>
                        </a:lnSpc>
                        <a:spcAft>
                          <a:spcPts val="0"/>
                        </a:spcAft>
                        <a:buFont typeface="Symbol" panose="05050102010706020507" pitchFamily="18" charset="2"/>
                        <a:buChar char=""/>
                        <a:tabLst>
                          <a:tab pos="1543050" algn="l"/>
                        </a:tabLst>
                      </a:pPr>
                      <a:r>
                        <a:rPr lang="en-GB" sz="1050" dirty="0"/>
                        <a:t>Some everyday activities can help me to stay active which has an impact on my overall health.</a:t>
                      </a:r>
                    </a:p>
                    <a:p>
                      <a:pPr marL="342900" lvl="0" indent="-342900">
                        <a:lnSpc>
                          <a:spcPct val="107000"/>
                        </a:lnSpc>
                        <a:spcAft>
                          <a:spcPts val="0"/>
                        </a:spcAft>
                        <a:buFont typeface="Symbol" panose="05050102010706020507" pitchFamily="18" charset="2"/>
                        <a:buChar char=""/>
                        <a:tabLst>
                          <a:tab pos="1543050" algn="l"/>
                        </a:tabLst>
                      </a:pPr>
                      <a:r>
                        <a:rPr lang="en-GB" sz="1050" dirty="0"/>
                        <a:t> Understand that my body changes during times of being active and be able to explain how this feels during and after being active. </a:t>
                      </a:r>
                    </a:p>
                    <a:p>
                      <a:pPr marL="342900" lvl="0" indent="-342900">
                        <a:lnSpc>
                          <a:spcPct val="107000"/>
                        </a:lnSpc>
                        <a:spcAft>
                          <a:spcPts val="0"/>
                        </a:spcAft>
                        <a:buFont typeface="Symbol" panose="05050102010706020507" pitchFamily="18" charset="2"/>
                        <a:buChar char=""/>
                        <a:tabLst>
                          <a:tab pos="1543050" algn="l"/>
                        </a:tabLst>
                      </a:pPr>
                      <a:r>
                        <a:rPr lang="en-GB" sz="1050" dirty="0"/>
                        <a:t>Staying and being active helps my body stay healthy and strong.</a:t>
                      </a:r>
                      <a:endParaRPr lang="en-GB" sz="105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FFCCFF">
                        <a:alpha val="74118"/>
                      </a:srgbClr>
                    </a:solidFill>
                  </a:tcPr>
                </a:tc>
                <a:extLst>
                  <a:ext uri="{0D108BD9-81ED-4DB2-BD59-A6C34878D82A}">
                    <a16:rowId xmlns:a16="http://schemas.microsoft.com/office/drawing/2014/main" val="1648825314"/>
                  </a:ext>
                </a:extLst>
              </a:tr>
              <a:tr h="847707">
                <a:tc>
                  <a:txBody>
                    <a:bodyPr/>
                    <a:lstStyle/>
                    <a:p>
                      <a:pPr marL="342900" lvl="0" indent="-342900">
                        <a:lnSpc>
                          <a:spcPct val="107000"/>
                        </a:lnSpc>
                        <a:spcAft>
                          <a:spcPts val="0"/>
                        </a:spcAft>
                        <a:buFont typeface="Symbol" panose="05050102010706020507" pitchFamily="18" charset="2"/>
                        <a:buChar char=""/>
                        <a:tabLst>
                          <a:tab pos="1543050" algn="l"/>
                        </a:tabLst>
                      </a:pPr>
                      <a:r>
                        <a:rPr lang="en-US" sz="1050" dirty="0">
                          <a:effectLst/>
                        </a:rPr>
                        <a:t> </a:t>
                      </a:r>
                      <a:r>
                        <a:rPr lang="en-GB" sz="1050" dirty="0">
                          <a:effectLst/>
                        </a:rPr>
                        <a:t>Understanding and</a:t>
                      </a:r>
                      <a:r>
                        <a:rPr lang="en-GB" sz="1050" dirty="0"/>
                        <a:t> identifying choices that can make me feel tired or low in energy means I can adapt and change my habits to ensure this doesn’t happen. </a:t>
                      </a:r>
                    </a:p>
                    <a:p>
                      <a:pPr marL="342900" lvl="0" indent="-342900">
                        <a:lnSpc>
                          <a:spcPct val="107000"/>
                        </a:lnSpc>
                        <a:spcAft>
                          <a:spcPts val="0"/>
                        </a:spcAft>
                        <a:buFont typeface="Symbol" panose="05050102010706020507" pitchFamily="18" charset="2"/>
                        <a:buChar char=""/>
                        <a:tabLst>
                          <a:tab pos="1543050" algn="l"/>
                        </a:tabLst>
                      </a:pPr>
                      <a:r>
                        <a:rPr lang="en-GB" sz="1050" dirty="0"/>
                        <a:t>Understand that drinking water, eating food and the types of food that give me energy, exercise actually gives you energy and having the right amount of rest helps me to feel energised throughout the day.</a:t>
                      </a:r>
                    </a:p>
                    <a:p>
                      <a:pPr marL="342900" lvl="0" indent="-342900">
                        <a:lnSpc>
                          <a:spcPct val="107000"/>
                        </a:lnSpc>
                        <a:spcAft>
                          <a:spcPts val="0"/>
                        </a:spcAft>
                        <a:buFont typeface="Symbol" panose="05050102010706020507" pitchFamily="18" charset="2"/>
                        <a:buChar char=""/>
                        <a:tabLst>
                          <a:tab pos="1543050" algn="l"/>
                        </a:tabLst>
                      </a:pPr>
                      <a:r>
                        <a:rPr lang="en-GB" sz="1050" dirty="0"/>
                        <a:t>We can use or change simple habits to help stay energised.</a:t>
                      </a:r>
                      <a:endParaRPr lang="en-US" sz="1050" dirty="0">
                        <a:effectLst/>
                      </a:endParaRPr>
                    </a:p>
                  </a:txBody>
                  <a:tcPr marL="68580" marR="68580" marT="0" marB="0">
                    <a:solidFill>
                      <a:srgbClr val="FFCCFF">
                        <a:alpha val="74118"/>
                      </a:srgbClr>
                    </a:solidFill>
                  </a:tcPr>
                </a:tc>
                <a:extLst>
                  <a:ext uri="{0D108BD9-81ED-4DB2-BD59-A6C34878D82A}">
                    <a16:rowId xmlns:a16="http://schemas.microsoft.com/office/drawing/2014/main" val="4097829631"/>
                  </a:ext>
                </a:extLst>
              </a:tr>
              <a:tr h="676642">
                <a:tc>
                  <a:txBody>
                    <a:bodyPr/>
                    <a:lstStyle/>
                    <a:p>
                      <a:pPr marL="342900" lvl="0" indent="-342900">
                        <a:lnSpc>
                          <a:spcPct val="107000"/>
                        </a:lnSpc>
                        <a:spcAft>
                          <a:spcPts val="0"/>
                        </a:spcAft>
                        <a:buFont typeface="Symbol" panose="05050102010706020507" pitchFamily="18" charset="2"/>
                        <a:buChar char=""/>
                        <a:tabLst>
                          <a:tab pos="1543050" algn="l"/>
                        </a:tabLst>
                      </a:pPr>
                      <a:r>
                        <a:rPr lang="en-GB" sz="1050" dirty="0"/>
                        <a:t>Use clues (from behaviour, body language or words) to understand how someone might feel. </a:t>
                      </a:r>
                    </a:p>
                    <a:p>
                      <a:pPr marL="342900" lvl="0" indent="-342900">
                        <a:lnSpc>
                          <a:spcPct val="107000"/>
                        </a:lnSpc>
                        <a:spcAft>
                          <a:spcPts val="0"/>
                        </a:spcAft>
                        <a:buFont typeface="Symbol" panose="05050102010706020507" pitchFamily="18" charset="2"/>
                        <a:buChar char=""/>
                        <a:tabLst>
                          <a:tab pos="1543050" algn="l"/>
                        </a:tabLst>
                      </a:pPr>
                      <a:r>
                        <a:rPr lang="en-GB" sz="1050" dirty="0"/>
                        <a:t>You can recognise when someone might need help with how they are feeling and how they are acting. </a:t>
                      </a:r>
                    </a:p>
                    <a:p>
                      <a:pPr marL="342900" lvl="0" indent="-342900">
                        <a:lnSpc>
                          <a:spcPct val="107000"/>
                        </a:lnSpc>
                        <a:spcAft>
                          <a:spcPts val="0"/>
                        </a:spcAft>
                        <a:buFont typeface="Symbol" panose="05050102010706020507" pitchFamily="18" charset="2"/>
                        <a:buChar char=""/>
                        <a:tabLst>
                          <a:tab pos="1543050" algn="l"/>
                        </a:tabLst>
                      </a:pPr>
                      <a:r>
                        <a:rPr lang="en-GB" sz="1050" dirty="0"/>
                        <a:t>Suggest different ways to ask a trusted adult for help making sure they know there are people who are there to support and help in a variety of different ways.</a:t>
                      </a:r>
                      <a:endParaRPr lang="en-GB" sz="105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FFCCFF">
                        <a:alpha val="74118"/>
                      </a:srgbClr>
                    </a:solidFill>
                  </a:tcPr>
                </a:tc>
                <a:extLst>
                  <a:ext uri="{0D108BD9-81ED-4DB2-BD59-A6C34878D82A}">
                    <a16:rowId xmlns:a16="http://schemas.microsoft.com/office/drawing/2014/main" val="1187302035"/>
                  </a:ext>
                </a:extLst>
              </a:tr>
              <a:tr h="1667178">
                <a:tc>
                  <a:txBody>
                    <a:bodyPr/>
                    <a:lstStyle/>
                    <a:p>
                      <a:pPr marL="171450" lvl="0" indent="-171450">
                        <a:lnSpc>
                          <a:spcPct val="100000"/>
                        </a:lnSpc>
                        <a:spcBef>
                          <a:spcPts val="0"/>
                        </a:spcBef>
                        <a:spcAft>
                          <a:spcPts val="800"/>
                        </a:spcAft>
                        <a:buSzPts val="1000"/>
                        <a:buFont typeface="Arial" panose="020B0604020202020204" pitchFamily="34" charset="0"/>
                        <a:buChar char="•"/>
                        <a:tabLst>
                          <a:tab pos="457200" algn="l"/>
                        </a:tabLst>
                      </a:pPr>
                      <a:r>
                        <a:rPr lang="en-GB" sz="1050" dirty="0"/>
                        <a:t>The difference between a fixed mindset and a growth mindset. </a:t>
                      </a:r>
                    </a:p>
                    <a:p>
                      <a:pPr marL="171450" lvl="0" indent="-171450">
                        <a:lnSpc>
                          <a:spcPct val="100000"/>
                        </a:lnSpc>
                        <a:spcBef>
                          <a:spcPts val="0"/>
                        </a:spcBef>
                        <a:spcAft>
                          <a:spcPts val="800"/>
                        </a:spcAft>
                        <a:buSzPts val="1000"/>
                        <a:buFont typeface="Arial" panose="020B0604020202020204" pitchFamily="34" charset="0"/>
                        <a:buChar char="•"/>
                        <a:tabLst>
                          <a:tab pos="457200" algn="l"/>
                        </a:tabLst>
                      </a:pPr>
                      <a:r>
                        <a:rPr lang="en-GB" sz="1050" dirty="0"/>
                        <a:t>Believing that your </a:t>
                      </a:r>
                      <a:r>
                        <a:rPr lang="en-GB" sz="1050" b="1" dirty="0"/>
                        <a:t>skills and abilities cannot change much</a:t>
                      </a:r>
                      <a:r>
                        <a:rPr lang="en-GB" sz="1050" dirty="0"/>
                        <a:t>. You may give up when something is difficult .You may think: </a:t>
                      </a:r>
                      <a:r>
                        <a:rPr lang="en-GB" sz="1050" b="1" dirty="0"/>
                        <a:t>“I can’t do this. </a:t>
                      </a:r>
                      <a:r>
                        <a:rPr lang="en-GB" sz="1050" dirty="0"/>
                        <a:t>You may show less resilience when facing challenges.</a:t>
                      </a:r>
                    </a:p>
                    <a:p>
                      <a:pPr marL="171450" lvl="0" indent="-171450">
                        <a:lnSpc>
                          <a:spcPct val="100000"/>
                        </a:lnSpc>
                        <a:spcBef>
                          <a:spcPts val="0"/>
                        </a:spcBef>
                        <a:spcAft>
                          <a:spcPts val="800"/>
                        </a:spcAft>
                        <a:buSzPts val="1000"/>
                        <a:buFont typeface="Arial" panose="020B0604020202020204" pitchFamily="34" charset="0"/>
                        <a:buChar char="•"/>
                        <a:tabLst>
                          <a:tab pos="457200" algn="l"/>
                        </a:tabLst>
                      </a:pPr>
                      <a:r>
                        <a:rPr lang="en-GB" sz="1050" dirty="0"/>
                        <a:t>Believing that your </a:t>
                      </a:r>
                      <a:r>
                        <a:rPr lang="en-GB" sz="1050" b="1" dirty="0"/>
                        <a:t>skills and abilities can improve</a:t>
                      </a:r>
                      <a:r>
                        <a:rPr lang="en-GB" sz="1050" dirty="0"/>
                        <a:t> through practice and effort. Seeing mistakes and challenges as opportunities to learn. Showing </a:t>
                      </a:r>
                      <a:r>
                        <a:rPr lang="en-GB" sz="1050" b="1" dirty="0"/>
                        <a:t>resilience</a:t>
                      </a:r>
                      <a:r>
                        <a:rPr lang="en-GB" sz="1050" dirty="0"/>
                        <a:t> when things are difficult. Using positive language such as: </a:t>
                      </a:r>
                      <a:r>
                        <a:rPr lang="en-GB" sz="1050" b="1" dirty="0"/>
                        <a:t>“I can’t do it yet.”</a:t>
                      </a:r>
                      <a:endParaRPr lang="en-GB" sz="1050" dirty="0"/>
                    </a:p>
                    <a:p>
                      <a:pPr marL="171450" indent="-171450" algn="l">
                        <a:lnSpc>
                          <a:spcPct val="100000"/>
                        </a:lnSpc>
                        <a:spcBef>
                          <a:spcPts val="0"/>
                        </a:spcBef>
                        <a:buFont typeface="Arial" panose="020B0604020202020204" pitchFamily="34" charset="0"/>
                        <a:buChar char="•"/>
                      </a:pPr>
                      <a:r>
                        <a:rPr lang="en-GB" sz="1050" dirty="0"/>
                        <a:t> When you or someone else finds something difficult: </a:t>
                      </a:r>
                      <a:r>
                        <a:rPr lang="en-GB" sz="1050" b="1" dirty="0"/>
                        <a:t>Keep trying</a:t>
                      </a:r>
                      <a:r>
                        <a:rPr lang="en-GB" sz="1050" dirty="0"/>
                        <a:t> rather than giving up. </a:t>
                      </a:r>
                      <a:r>
                        <a:rPr lang="en-GB" sz="1050" b="1" dirty="0"/>
                        <a:t>Break the task into smaller steps. Ask for  help</a:t>
                      </a:r>
                      <a:r>
                        <a:rPr lang="en-GB" sz="1050" dirty="0"/>
                        <a:t> or advice. </a:t>
                      </a:r>
                      <a:r>
                        <a:rPr lang="en-GB" sz="1050" b="1" dirty="0"/>
                        <a:t>Learn from mistakes. Try a different strategy. Practise and improve over time. </a:t>
                      </a:r>
                      <a:r>
                        <a:rPr lang="en-GB" sz="1050" dirty="0"/>
                        <a:t>Use positive language: </a:t>
                      </a:r>
                      <a:r>
                        <a:rPr lang="en-GB" sz="1050" b="1" dirty="0"/>
                        <a:t>“I’ll keep   trying.”</a:t>
                      </a:r>
                      <a:r>
                        <a:rPr lang="en-GB" sz="1050" dirty="0"/>
                        <a:t> / </a:t>
                      </a:r>
                      <a:r>
                        <a:rPr lang="en-GB" sz="1050" b="1" dirty="0"/>
                        <a:t>“I can improve.”</a:t>
                      </a:r>
                      <a:endParaRPr lang="en-GB" sz="1050" dirty="0"/>
                    </a:p>
                    <a:p>
                      <a:pPr marL="342900" lvl="0" indent="-342900">
                        <a:lnSpc>
                          <a:spcPct val="107000"/>
                        </a:lnSpc>
                        <a:spcAft>
                          <a:spcPts val="800"/>
                        </a:spcAft>
                        <a:buSzPts val="1000"/>
                        <a:buFont typeface="Symbol" panose="05050102010706020507" pitchFamily="18" charset="2"/>
                        <a:buChar char=""/>
                        <a:tabLst>
                          <a:tab pos="457200" algn="l"/>
                        </a:tabLst>
                      </a:pP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FF">
                        <a:alpha val="74118"/>
                      </a:srgbClr>
                    </a:solidFill>
                  </a:tcPr>
                </a:tc>
                <a:extLst>
                  <a:ext uri="{0D108BD9-81ED-4DB2-BD59-A6C34878D82A}">
                    <a16:rowId xmlns:a16="http://schemas.microsoft.com/office/drawing/2014/main" val="884638254"/>
                  </a:ext>
                </a:extLst>
              </a:tr>
              <a:tr h="1018771">
                <a:tc>
                  <a:txBody>
                    <a:bodyPr/>
                    <a:lstStyle/>
                    <a:p>
                      <a:pPr marL="342900" lvl="0" indent="-342900">
                        <a:lnSpc>
                          <a:spcPct val="107000"/>
                        </a:lnSpc>
                        <a:spcAft>
                          <a:spcPts val="0"/>
                        </a:spcAft>
                        <a:buFont typeface="Symbol" panose="05050102010706020507" pitchFamily="18" charset="2"/>
                        <a:buChar char=""/>
                        <a:tabLst>
                          <a:tab pos="1543050" algn="l"/>
                        </a:tabLst>
                      </a:pPr>
                      <a:r>
                        <a:rPr lang="en-GB" sz="1050" dirty="0"/>
                        <a:t>There are a variety of  ways in which to help others and this can affect how it makes people feel before and after the help..</a:t>
                      </a:r>
                    </a:p>
                    <a:p>
                      <a:pPr marL="342900" lvl="0" indent="-342900">
                        <a:lnSpc>
                          <a:spcPct val="107000"/>
                        </a:lnSpc>
                        <a:spcAft>
                          <a:spcPts val="0"/>
                        </a:spcAft>
                        <a:buFont typeface="Symbol" panose="05050102010706020507" pitchFamily="18" charset="2"/>
                        <a:buChar char=""/>
                        <a:tabLst>
                          <a:tab pos="1543050" algn="l"/>
                        </a:tabLst>
                      </a:pPr>
                      <a:r>
                        <a:rPr lang="en-GB" sz="1050" dirty="0"/>
                        <a:t> There are simple ways to help others feel included for example ask them to join in with a game, make conversation, suggest different ways to help them feel part of something.</a:t>
                      </a:r>
                    </a:p>
                    <a:p>
                      <a:pPr marL="342900" lvl="0" indent="-342900">
                        <a:lnSpc>
                          <a:spcPct val="107000"/>
                        </a:lnSpc>
                        <a:spcAft>
                          <a:spcPts val="0"/>
                        </a:spcAft>
                        <a:buFont typeface="Symbol" panose="05050102010706020507" pitchFamily="18" charset="2"/>
                        <a:buChar char=""/>
                        <a:tabLst>
                          <a:tab pos="1543050" algn="l"/>
                        </a:tabLst>
                      </a:pPr>
                      <a:r>
                        <a:rPr lang="en-GB" sz="1050" dirty="0"/>
                        <a:t> Beginning to recognise when someone might feel lonely means you are able to give support to this person. There are a variety of ways to recognise when someone is lonely either by observing body language, seeing someone on their own looking sad and offering support if needed.</a:t>
                      </a:r>
                      <a:endParaRPr lang="en-US" sz="105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rgbClr val="FFCCFF">
                        <a:alpha val="74118"/>
                      </a:srgbClr>
                    </a:solidFill>
                  </a:tcPr>
                </a:tc>
                <a:extLst>
                  <a:ext uri="{0D108BD9-81ED-4DB2-BD59-A6C34878D82A}">
                    <a16:rowId xmlns:a16="http://schemas.microsoft.com/office/drawing/2014/main" val="2642609158"/>
                  </a:ext>
                </a:extLst>
              </a:tr>
            </a:tbl>
          </a:graphicData>
        </a:graphic>
      </p:graphicFrame>
      <p:pic>
        <p:nvPicPr>
          <p:cNvPr id="6" name="Picture 5"/>
          <p:cNvPicPr>
            <a:picLocks noChangeAspect="1"/>
          </p:cNvPicPr>
          <p:nvPr/>
        </p:nvPicPr>
        <p:blipFill>
          <a:blip r:embed="rId3">
            <a:clrChange>
              <a:clrFrom>
                <a:srgbClr val="FFFFFF"/>
              </a:clrFrom>
              <a:clrTo>
                <a:srgbClr val="FFFFFF">
                  <a:alpha val="0"/>
                </a:srgbClr>
              </a:clrTo>
            </a:clrChange>
          </a:blip>
          <a:stretch>
            <a:fillRect/>
          </a:stretch>
        </p:blipFill>
        <p:spPr>
          <a:xfrm>
            <a:off x="9874827" y="116927"/>
            <a:ext cx="819030" cy="766529"/>
          </a:xfrm>
          <a:prstGeom prst="rect">
            <a:avLst/>
          </a:prstGeom>
        </p:spPr>
      </p:pic>
    </p:spTree>
    <p:extLst>
      <p:ext uri="{BB962C8B-B14F-4D97-AF65-F5344CB8AC3E}">
        <p14:creationId xmlns:p14="http://schemas.microsoft.com/office/powerpoint/2010/main" val="746423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576</TotalTime>
  <Words>683</Words>
  <Application>Microsoft Office PowerPoint</Application>
  <PresentationFormat>Widescreen</PresentationFormat>
  <Paragraphs>33</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Symbol</vt:lpstr>
      <vt:lpstr>XCCW Joined 12a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Rea Siddons</dc:creator>
  <cp:lastModifiedBy>Tash Hartley</cp:lastModifiedBy>
  <cp:revision>27</cp:revision>
  <dcterms:created xsi:type="dcterms:W3CDTF">2023-04-13T15:09:09Z</dcterms:created>
  <dcterms:modified xsi:type="dcterms:W3CDTF">2026-08-18T19:21:48Z</dcterms:modified>
</cp:coreProperties>
</file>