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797675" cy="987266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CCFF"/>
    <a:srgbClr val="CC99FF"/>
    <a:srgbClr val="CC66FF"/>
    <a:srgbClr val="CC00FF"/>
    <a:srgbClr val="FFFFCC"/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EF9EB-A4BC-447E-87D2-E9DFA2C63A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03BE23-C357-48EB-8229-B81628EDAAF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B183E-B257-40C6-82FF-B4CBB93DAC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E2577C-1629-4515-8B1B-637116E869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B6130-CC9B-4CBA-B001-A972A3C7E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7409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7AD73-4342-4408-B4AE-31AB2741DD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7CDF4-9D36-4044-8903-9AB8169BC2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D76042-B0FB-42D1-BA9B-BA3D467AC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640EEC-1107-41E5-B9CA-93E89EF00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946FAC-1A0F-4D98-AE42-EAD682C57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42832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2C855-5161-42BB-AE16-6E653E9855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FB166E-1CCC-4B79-81C0-B62BB8CE21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4BA195D-3FF6-4C5D-93EB-52F82A791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BDF8E9-ADFF-4C96-A5AF-D0A5B7F48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06F02C2-6608-4152-AEDE-44B8C27C4C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38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A8B7B-9A30-4477-B3EC-9AD3995F5D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D435D3-3F63-4554-A4BE-7BE1A2D30C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32648A-6904-40B8-86F7-5B4D5B10F3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661A86-6B6F-4F47-B921-1FB1906775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ED9475-1405-47DE-B51A-D2C440DE6F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AD12A5-E9C8-42E1-8D4A-BE0FF09EE8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175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CC9D47-295B-4729-BE52-D14FA99071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E59F3B-9490-499F-A5B8-9300B9A284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023508-687D-47D2-A3D6-5F02E7FFFCD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9EDDAC-DFA2-4000-B3A0-0FDFCCC3A3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AD30297-03CD-4C26-98C0-DC77BABE126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10F2A5C-F1DC-4847-B44B-D48CA52A9F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181C69E-9B0D-41BD-94A7-BF0557888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22A5C5D-856A-43C9-9B55-773B8E99F0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00904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B76F9B-A9D8-41D2-A9BA-E1919BAC4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48B4BA4-9FB3-4BE5-BCB8-7F241EDBC1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31BFDD-C998-4E25-B1E7-F98C852588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80B657A-A1CF-4946-9FAD-059DE5223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154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09EA9B-D1B9-4469-AE75-5FA8D45CED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0E9242-251D-4666-A642-0E6C1F85C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DA89C-5E6C-4DE3-9C0F-C58FB553AC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72514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A7A30E-7AD1-4CE4-97E2-2773918B0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6A7B3F-D5FE-41F5-BB79-BC92CCED10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F2CF03-318B-4E8F-A39A-15457C6BC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8B9238-A5D2-48E5-BF8F-6DB18A6625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B52EAE4-F474-468C-B67E-A2626B8E0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CEF39D-DCCC-4323-9339-3AE9B2E332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761104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6E43E4-0D6F-4036-B5F3-8FBE443E7C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F242B0-2106-44BA-9D79-1218013C00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9BA7FB-BA67-4219-9AA4-65D56580FB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C2D9C1A-5C51-4ABE-9A16-3BE1044CEF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D758C3-9C4C-42D2-9CAB-BF2C367CE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06B020A-CDF7-454E-85D8-EA71D265E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55898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4A82FE-1EC7-4F1E-81F9-FF60EACB13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7DDA8A9-127A-4B22-9475-8660E31C49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D4348E-3B6C-465C-A5CA-BA74F7B639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D182FF-6E21-4ECE-B6BD-694B7A8489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9DD5345-B345-4877-A7C4-5877FFF5E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03317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9BA86F-A0D1-4564-B3CD-76D6FBB3B9A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CECD330-6A38-4705-87AF-C7B2E354C4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BD0F6A-3F87-4DB1-81C5-1B5744DAAD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BBD0F2-FF24-4C39-BCC6-930E96029B7C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1BB9EA-5944-4825-A34F-98B910EF9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2C415-16FB-48E3-9E1A-8972890CA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7547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DE400C8-56F5-4C12-B775-1670ECAA15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762E6F-0D50-4CAB-B449-ACA7DE4089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86283-DA6C-4CD2-87C6-F9008E586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BBD0F2-FF24-4C39-BCC6-930E96029B7C}" type="datetimeFigureOut">
              <a:rPr lang="en-GB" smtClean="0"/>
              <a:t>21/08/2026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F858E8-86C6-4E3F-9FFE-DD43675EF6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94DBC9-B0E2-454F-A5FE-3697AA68E5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D077B3-92E3-4CF9-B064-BB3CBF8C78E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8768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Box 2">
            <a:extLst>
              <a:ext uri="{FF2B5EF4-FFF2-40B4-BE49-F238E27FC236}">
                <a16:creationId xmlns:a16="http://schemas.microsoft.com/office/drawing/2014/main" id="{608374BD-876D-424C-9291-E6DA0EF92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4754" y="149340"/>
            <a:ext cx="11069058" cy="911074"/>
          </a:xfrm>
          <a:prstGeom prst="rect">
            <a:avLst/>
          </a:prstGeom>
          <a:solidFill>
            <a:srgbClr val="CC66FF"/>
          </a:solidFill>
          <a:ln w="38100">
            <a:solidFill>
              <a:srgbClr val="FF0000"/>
            </a:solidFill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endParaRPr lang="en-GB" sz="1200" b="1" dirty="0">
              <a:effectLst/>
              <a:latin typeface="XCCW Joined 12a" panose="030506020400000000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GB" sz="1200" b="1" dirty="0">
                <a:effectLst/>
                <a:latin typeface="XCCW Joined 12a" panose="030506020400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Year 4 </a:t>
            </a:r>
            <a:r>
              <a:rPr lang="en-GB" sz="1200" b="1" dirty="0">
                <a:latin typeface="XCCW Joined 12a" panose="030506020400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Music</a:t>
            </a:r>
            <a:r>
              <a:rPr lang="en-GB" sz="1200" b="1" dirty="0">
                <a:effectLst/>
                <a:latin typeface="XCCW Joined 12a" panose="030506020400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Knowledge Organiser </a:t>
            </a:r>
            <a:r>
              <a:rPr lang="en-GB" sz="1200" b="1" dirty="0">
                <a:latin typeface="XCCW Joined 12a" panose="03050602040000000000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Autumn 1 – Rock and roll   </a:t>
            </a:r>
            <a:endParaRPr lang="en-GB" sz="1200" dirty="0">
              <a:effectLst/>
              <a:latin typeface="XCCW Joined 12a" panose="03050602040000000000" pitchFamily="66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2" name="Picture 11" descr="glenmere_logo_colour">
            <a:extLst>
              <a:ext uri="{FF2B5EF4-FFF2-40B4-BE49-F238E27FC236}">
                <a16:creationId xmlns:a16="http://schemas.microsoft.com/office/drawing/2014/main" id="{92DC9B44-7E7F-472C-A00F-5DEB6291A100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17963" y="213250"/>
            <a:ext cx="1010887" cy="83859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5D95D47C-5255-49E6-9109-4986ACBD6B68}"/>
              </a:ext>
            </a:extLst>
          </p:cNvPr>
          <p:cNvSpPr/>
          <p:nvPr/>
        </p:nvSpPr>
        <p:spPr>
          <a:xfrm>
            <a:off x="932445" y="1169040"/>
            <a:ext cx="5269947" cy="926709"/>
          </a:xfrm>
          <a:prstGeom prst="roundRect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28600" indent="-228600">
              <a:buAutoNum type="arabicPeriod"/>
            </a:pPr>
            <a:r>
              <a:rPr lang="en-US" sz="1000" b="1" dirty="0">
                <a:solidFill>
                  <a:srgbClr val="000000"/>
                </a:solidFill>
                <a:latin typeface="Comic Sans MS" panose="030F0702030302020204" pitchFamily="66" charset="0"/>
              </a:rPr>
              <a:t>Hand jive.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b="0" u="none" strike="noStrike" kern="1200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A hand jive is a fun, upbeat dance</a:t>
            </a:r>
            <a:r>
              <a:rPr lang="en-GB" sz="1000" dirty="0">
                <a:latin typeface="Comic Sans MS" panose="030F0702030302020204" pitchFamily="66" charset="0"/>
              </a:rPr>
              <a:t> </a:t>
            </a:r>
            <a:r>
              <a:rPr lang="en-GB" sz="1000" dirty="0">
                <a:solidFill>
                  <a:schemeClr val="tx1"/>
                </a:solidFill>
                <a:latin typeface="Comic Sans MS" panose="030F0702030302020204" pitchFamily="66" charset="0"/>
              </a:rPr>
              <a:t>done mostly with your hands and arms instead of your feet. You do a repeating pattern of slaps, claps, and punches.</a:t>
            </a:r>
            <a:endParaRPr lang="en-US" sz="1000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00" dirty="0">
                <a:solidFill>
                  <a:schemeClr val="tx1"/>
                </a:solidFill>
                <a:latin typeface="Comic Sans MS" panose="030F0702030302020204" pitchFamily="66" charset="0"/>
              </a:rPr>
              <a:t>Instruments in rock and roll songs are usually electric bass, drum kit, piano or keyboard, and vocals.</a:t>
            </a:r>
            <a:endParaRPr lang="en-US" sz="10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7C951DB-04D4-4E9B-BCBD-DD2045084014}"/>
              </a:ext>
            </a:extLst>
          </p:cNvPr>
          <p:cNvSpPr/>
          <p:nvPr/>
        </p:nvSpPr>
        <p:spPr>
          <a:xfrm>
            <a:off x="918405" y="2204375"/>
            <a:ext cx="5051073" cy="926709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  <a:latin typeface="Comic Sans MS" panose="030F0702030302020204" pitchFamily="66" charset="0"/>
              </a:rPr>
              <a:t>2</a:t>
            </a:r>
            <a:r>
              <a:rPr lang="en-GB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. </a:t>
            </a:r>
            <a:r>
              <a:rPr lang="en-GB" sz="1100" b="1" dirty="0">
                <a:solidFill>
                  <a:schemeClr val="tx1"/>
                </a:solidFill>
                <a:latin typeface="Comic Sans MS" panose="030F0702030302020204" pitchFamily="66" charset="0"/>
              </a:rPr>
              <a:t>Rock around the clock.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Listening to the beat of the song will help us stay in time.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When performing in a group, you need to think about: listening to each other, staying in time, watching the person leading.</a:t>
            </a:r>
            <a:endParaRPr lang="en-GB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0C93A07-850D-46ED-96DB-0392EBCA854D}"/>
              </a:ext>
            </a:extLst>
          </p:cNvPr>
          <p:cNvSpPr/>
          <p:nvPr/>
        </p:nvSpPr>
        <p:spPr>
          <a:xfrm>
            <a:off x="887734" y="3226581"/>
            <a:ext cx="5298024" cy="920826"/>
          </a:xfrm>
          <a:prstGeom prst="roundRect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  <a:latin typeface="Comic Sans MS" panose="030F0702030302020204" pitchFamily="66" charset="0"/>
              </a:rPr>
              <a:t>3. Walking the bassline.</a:t>
            </a:r>
            <a:endParaRPr lang="en-US" sz="1100" b="1" dirty="0">
              <a:solidFill>
                <a:srgbClr val="000000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b="0" u="none" strike="noStrike" dirty="0">
                <a:solidFill>
                  <a:schemeClr val="tx1"/>
                </a:solidFill>
                <a:effectLst/>
                <a:latin typeface="Comic Sans MS" panose="030F0702030302020204" pitchFamily="66" charset="0"/>
              </a:rPr>
              <a:t>A bassline is the low, rumbling tune in a song</a:t>
            </a:r>
            <a:r>
              <a:rPr lang="en-GB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. In rock and roll, it is the heartbeat that makes you want to tap your toes, dance, or jump up and down.</a:t>
            </a:r>
            <a:endParaRPr lang="en-US" sz="1100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latin typeface="Comic Sans MS" panose="030F0702030302020204" pitchFamily="66" charset="0"/>
              </a:rPr>
              <a:t>Specific notes are usually used for the bassline.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7E113E08-5C9A-47D2-A8B0-A0554039A121}"/>
              </a:ext>
            </a:extLst>
          </p:cNvPr>
          <p:cNvSpPr/>
          <p:nvPr/>
        </p:nvSpPr>
        <p:spPr>
          <a:xfrm>
            <a:off x="932446" y="4300604"/>
            <a:ext cx="5269946" cy="920826"/>
          </a:xfrm>
          <a:prstGeom prst="roundRect">
            <a:avLst/>
          </a:prstGeom>
          <a:solidFill>
            <a:srgbClr val="FFFF9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GB" sz="1100" b="1" dirty="0">
                <a:solidFill>
                  <a:schemeClr val="tx1"/>
                </a:solidFill>
                <a:latin typeface="Comic Sans MS" panose="030F0702030302020204" pitchFamily="66" charset="0"/>
              </a:rPr>
              <a:t>4. </a:t>
            </a:r>
            <a:r>
              <a:rPr lang="en-US" sz="1100" b="1" dirty="0">
                <a:solidFill>
                  <a:srgbClr val="000000"/>
                </a:solidFill>
                <a:latin typeface="Comic Sans MS" panose="030F0702030302020204" pitchFamily="66" charset="0"/>
              </a:rPr>
              <a:t>Performing the bass.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latin typeface="Comic Sans MS" panose="030F0702030302020204" pitchFamily="66" charset="0"/>
              </a:rPr>
              <a:t>The bassline is the bottom line of the music.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100" dirty="0">
                <a:solidFill>
                  <a:srgbClr val="000000"/>
                </a:solidFill>
                <a:latin typeface="Comic Sans MS" panose="030F0702030302020204" pitchFamily="66" charset="0"/>
              </a:rPr>
              <a:t>We need a bassline to give the music more depth.</a:t>
            </a: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6A568162-D5F6-4462-BCD2-0FEC6331B4E6}"/>
              </a:ext>
            </a:extLst>
          </p:cNvPr>
          <p:cNvSpPr/>
          <p:nvPr/>
        </p:nvSpPr>
        <p:spPr>
          <a:xfrm>
            <a:off x="857603" y="5566053"/>
            <a:ext cx="5269946" cy="839479"/>
          </a:xfrm>
          <a:prstGeom prst="roundRect">
            <a:avLst/>
          </a:prstGeom>
          <a:solidFill>
            <a:srgbClr val="CC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GB" sz="11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  <a:p>
            <a:r>
              <a:rPr lang="en-GB" sz="1100" b="1" dirty="0">
                <a:solidFill>
                  <a:schemeClr val="tx1"/>
                </a:solidFill>
                <a:latin typeface="Comic Sans MS" panose="030F0702030302020204" pitchFamily="66" charset="0"/>
              </a:rPr>
              <a:t>5. Rock and roll performance.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Percussion is a family of musical instruments that are played by hitting, shaking, scraping or striking them.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100" dirty="0">
                <a:solidFill>
                  <a:schemeClr val="tx1"/>
                </a:solidFill>
                <a:latin typeface="Comic Sans MS" panose="030F0702030302020204" pitchFamily="66" charset="0"/>
              </a:rPr>
              <a:t>Playing in time: Keeping a steady beat and performing your part at the correct moment.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GB" sz="1100" b="1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graphicFrame>
        <p:nvGraphicFramePr>
          <p:cNvPr id="22" name="Table 21">
            <a:extLst>
              <a:ext uri="{FF2B5EF4-FFF2-40B4-BE49-F238E27FC236}">
                <a16:creationId xmlns:a16="http://schemas.microsoft.com/office/drawing/2014/main" id="{A60ADD42-90B3-4343-8991-651C45F97F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14141804"/>
              </p:ext>
            </p:extLst>
          </p:nvPr>
        </p:nvGraphicFramePr>
        <p:xfrm>
          <a:off x="7279988" y="1260416"/>
          <a:ext cx="4295648" cy="3911726"/>
        </p:xfrm>
        <a:graphic>
          <a:graphicData uri="http://schemas.openxmlformats.org/drawingml/2006/table">
            <a:tbl>
              <a:tblPr firstRow="1" firstCol="1" bandRow="1">
                <a:tableStyleId>{ED083AE6-46FA-4A59-8FB0-9F97EB10719F}</a:tableStyleId>
              </a:tblPr>
              <a:tblGrid>
                <a:gridCol w="1480258">
                  <a:extLst>
                    <a:ext uri="{9D8B030D-6E8A-4147-A177-3AD203B41FA5}">
                      <a16:colId xmlns:a16="http://schemas.microsoft.com/office/drawing/2014/main" val="198306764"/>
                    </a:ext>
                  </a:extLst>
                </a:gridCol>
                <a:gridCol w="2815390">
                  <a:extLst>
                    <a:ext uri="{9D8B030D-6E8A-4147-A177-3AD203B41FA5}">
                      <a16:colId xmlns:a16="http://schemas.microsoft.com/office/drawing/2014/main" val="2117846056"/>
                    </a:ext>
                  </a:extLst>
                </a:gridCol>
              </a:tblGrid>
              <a:tr h="248983"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600" dirty="0">
                          <a:effectLst/>
                          <a:latin typeface="Comic Sans MS" panose="030F0702030302020204" pitchFamily="66" charset="0"/>
                        </a:rPr>
                        <a:t>Key Vocabulary </a:t>
                      </a:r>
                      <a:endParaRPr lang="en-GB" sz="16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99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674451"/>
                  </a:ext>
                </a:extLst>
              </a:tr>
              <a:tr h="2489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Rock and roll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Comic Sans MS" panose="030F0702030302020204" pitchFamily="66" charset="0"/>
                        </a:rPr>
                        <a:t>A lively and loud style of popular music. It mixes a strong, fast beat with electric guitars, drums, and energetic singing. It makes you want to dance and move.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7552064"/>
                  </a:ext>
                </a:extLst>
              </a:tr>
              <a:tr h="2489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Hand jive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b="0" u="none" strike="noStrike" kern="12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+mn-ea"/>
                          <a:cs typeface="+mn-cs"/>
                        </a:rPr>
                        <a:t>A hand jive is a fun, upbeat dance</a:t>
                      </a:r>
                      <a:r>
                        <a:rPr lang="en-GB" sz="1400" dirty="0">
                          <a:latin typeface="Comic Sans MS" panose="030F0702030302020204" pitchFamily="66" charset="0"/>
                        </a:rPr>
                        <a:t> done mostly with your hands and arms instead of your feet. You do a repeating pattern of slaps, claps, and punches.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50585384"/>
                  </a:ext>
                </a:extLst>
              </a:tr>
              <a:tr h="24898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Dynamics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CC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Comic Sans MS" panose="030F0702030302020204" pitchFamily="66" charset="0"/>
                        </a:rPr>
                        <a:t>How loud or quiet the sound is.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79769214"/>
                  </a:ext>
                </a:extLst>
              </a:tr>
              <a:tr h="4979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Comic Sans MS" panose="030F0702030302020204" pitchFamily="66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Style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1400" dirty="0">
                          <a:latin typeface="Comic Sans MS" panose="030F0702030302020204" pitchFamily="66" charset="0"/>
                        </a:rPr>
                        <a:t>It is the unique way a song sounds based on the instruments used, how fast or slow the beat is, and how the tune makes you feel.</a:t>
                      </a:r>
                      <a:endParaRPr lang="en-GB" sz="1400" dirty="0">
                        <a:solidFill>
                          <a:schemeClr val="tx1"/>
                        </a:solidFill>
                        <a:effectLst/>
                        <a:latin typeface="Comic Sans MS" panose="030F0702030302020204" pitchFamily="66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CC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3563295"/>
                  </a:ext>
                </a:extLst>
              </a:tr>
            </a:tbl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97CF622D-B989-4C93-B614-94C0155A7520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5475" y="1278475"/>
            <a:ext cx="717403" cy="66039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3DBAB7F-73A1-4000-9F8A-6B75CEA6EDF3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5475" y="2273891"/>
            <a:ext cx="717403" cy="66039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A4721B5-F076-4326-9A0E-D3B4EC6440E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4627" y="3269307"/>
            <a:ext cx="717403" cy="660391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2CFE980B-415C-4E50-B9AD-82D5EE1C63CA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200" y="4417680"/>
            <a:ext cx="717403" cy="660391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EA61AE8E-D320-4DC0-8A14-0B1B7757FBC9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7F7F7"/>
              </a:clrFrom>
              <a:clrTo>
                <a:srgbClr val="F7F7F7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40200" y="5500996"/>
            <a:ext cx="717403" cy="660391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697DDA48-B393-4D6E-A790-96E73BFF5A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07574" y="4417680"/>
            <a:ext cx="1709788" cy="1833252"/>
          </a:xfrm>
          <a:prstGeom prst="rect">
            <a:avLst/>
          </a:prstGeom>
          <a:effectLst>
            <a:softEdge rad="317500"/>
          </a:effec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3893FC58-223D-418E-B4F0-ED19D53436B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635802" y="1938866"/>
            <a:ext cx="1839004" cy="1358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125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693BF5F3C0C1B47BB8430FC3F221BBB" ma:contentTypeVersion="22" ma:contentTypeDescription="Create a new document." ma:contentTypeScope="" ma:versionID="af70c32cb749152406012de8d8fa5126">
  <xsd:schema xmlns:xsd="http://www.w3.org/2001/XMLSchema" xmlns:xs="http://www.w3.org/2001/XMLSchema" xmlns:p="http://schemas.microsoft.com/office/2006/metadata/properties" xmlns:ns2="290ea9c4-c152-4d9e-bfd5-b587942e2674" xmlns:ns3="ee77fa31-422f-40f2-8aa3-a2b434f1c262" targetNamespace="http://schemas.microsoft.com/office/2006/metadata/properties" ma:root="true" ma:fieldsID="a7974cb11561f5919108a2b773fe5a24" ns2:_="" ns3:_="">
    <xsd:import namespace="290ea9c4-c152-4d9e-bfd5-b587942e2674"/>
    <xsd:import namespace="ee77fa31-422f-40f2-8aa3-a2b434f1c26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3:TaxCatchAll" minOccurs="0"/>
                <xsd:element ref="ns2:lcf76f155ced4ddcb4097134ff3c332f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90ea9c4-c152-4d9e-bfd5-b587942e26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MediaServiceAutoTags" ma:internalName="MediaServiceAutoTags" ma:readOnly="true">
      <xsd:simpleType>
        <xsd:restriction base="dms:Text"/>
      </xsd:simpleType>
    </xsd:element>
    <xsd:element name="MediaServiceOCR" ma:index="11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07d78c48-43eb-4b88-8536-2fb462f28f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77fa31-422f-40f2-8aa3-a2b434f1c262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ca7ed17b-007a-4a16-990e-3a7aeda33b11}" ma:internalName="TaxCatchAll" ma:showField="CatchAllData" ma:web="ee77fa31-422f-40f2-8aa3-a2b434f1c26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90ea9c4-c152-4d9e-bfd5-b587942e2674">
      <Terms xmlns="http://schemas.microsoft.com/office/infopath/2007/PartnerControls"/>
    </lcf76f155ced4ddcb4097134ff3c332f>
    <TaxCatchAll xmlns="ee77fa31-422f-40f2-8aa3-a2b434f1c262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67E385-374B-44B8-A4EA-2350EF43D64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90ea9c4-c152-4d9e-bfd5-b587942e2674"/>
    <ds:schemaRef ds:uri="ee77fa31-422f-40f2-8aa3-a2b434f1c26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8F072B9-5A3C-4AD0-98B5-B709986BB683}">
  <ds:schemaRefs>
    <ds:schemaRef ds:uri="http://purl.org/dc/elements/1.1/"/>
    <ds:schemaRef ds:uri="http://purl.org/dc/terms/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ee77fa31-422f-40f2-8aa3-a2b434f1c262"/>
    <ds:schemaRef ds:uri="290ea9c4-c152-4d9e-bfd5-b587942e2674"/>
  </ds:schemaRefs>
</ds:datastoreItem>
</file>

<file path=customXml/itemProps3.xml><?xml version="1.0" encoding="utf-8"?>
<ds:datastoreItem xmlns:ds="http://schemas.openxmlformats.org/officeDocument/2006/customXml" ds:itemID="{54CCF84C-0695-406D-A100-935DBD6318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356</Words>
  <Application>Microsoft Office PowerPoint</Application>
  <PresentationFormat>Widescreen</PresentationFormat>
  <Paragraphs>27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Comic Sans MS</vt:lpstr>
      <vt:lpstr>XCCW Joined 12a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Rea Siddons</dc:creator>
  <cp:lastModifiedBy>Tash Hartley</cp:lastModifiedBy>
  <cp:revision>39</cp:revision>
  <cp:lastPrinted>2023-10-12T10:27:08Z</cp:lastPrinted>
  <dcterms:created xsi:type="dcterms:W3CDTF">2023-02-03T10:40:57Z</dcterms:created>
  <dcterms:modified xsi:type="dcterms:W3CDTF">2026-08-21T12:17:57Z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0x0101006693BF5F3C0C1B47BB8430FC3F221BBB</vt:lpwstr>
  </property>
</Properties>
</file>