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FFFF43"/>
    <a:srgbClr val="FFFF9B"/>
    <a:srgbClr val="FFFF57"/>
    <a:srgbClr val="FFFF66"/>
    <a:srgbClr val="F1FA7E"/>
    <a:srgbClr val="FFF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7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F9EB-A4BC-447E-87D2-E9DFA2C63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03BE23-C357-48EB-8229-B81628EDA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1B183E-B257-40C6-82FF-B4CBB93DAC05}"/>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1AE2577C-1629-4515-8B1B-637116E869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2B6130-CC9B-4CBA-B001-A972A3C7E345}"/>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173740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82FE-1EC7-4F1E-81F9-FF60EACB13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DA8A9-127A-4B22-9475-8660E31C49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4348E-3B6C-465C-A5CA-BA74F7B6395D}"/>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46D182FF-6E21-4ECE-B6BD-694B7A8489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D5345-B345-4877-A7C4-5877FFF5E45F}"/>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233033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BA86F-A0D1-4564-B3CD-76D6FBB3B9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ECD330-6A38-4705-87AF-C7B2E354C4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BD0F6A-3F87-4DB1-81C5-1B5744DAAD7C}"/>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F11BB9EA-5944-4825-A34F-98B910EF9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2C415-16FB-48E3-9E1A-8972890CA5C8}"/>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285754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AD73-4342-4408-B4AE-31AB2741DD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27CDF4-9D36-4044-8903-9AB8169BC2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76042-B0FB-42D1-BA9B-BA3D467AC406}"/>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92640EEC-1107-41E5-B9CA-93E89EF00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46FAC-1A0F-4D98-AE42-EAD682C576C8}"/>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344283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C855-5161-42BB-AE16-6E653E985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FB166E-1CCC-4B79-81C0-B62BB8CE2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BA195D-3FF6-4C5D-93EB-52F82A791077}"/>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41BDF8E9-ADFF-4C96-A5AF-D0A5B7F48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F02C2-6608-4152-AEDE-44B8C27C4C17}"/>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4063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8B7B-9A30-4477-B3EC-9AD3995F5D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D435D3-3F63-4554-A4BE-7BE1A2D30C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32648A-6904-40B8-86F7-5B4D5B10F3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661A86-6B6F-4F47-B921-1FB19067758E}"/>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6" name="Footer Placeholder 5">
            <a:extLst>
              <a:ext uri="{FF2B5EF4-FFF2-40B4-BE49-F238E27FC236}">
                <a16:creationId xmlns:a16="http://schemas.microsoft.com/office/drawing/2014/main" id="{ACED9475-1405-47DE-B51A-D2C440DE6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D12A5-E9C8-42E1-8D4A-BE0FF09EE8C0}"/>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1291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9D47-295B-4729-BE52-D14FA9907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E59F3B-9490-499F-A5B8-9300B9A28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023508-687D-47D2-A3D6-5F02E7FFFC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9EDDAC-DFA2-4000-B3A0-0FDFCCC3A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D30297-03CD-4C26-98C0-DC77BABE12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0F2A5C-F1DC-4847-B44B-D48CA52A9F0E}"/>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8" name="Footer Placeholder 7">
            <a:extLst>
              <a:ext uri="{FF2B5EF4-FFF2-40B4-BE49-F238E27FC236}">
                <a16:creationId xmlns:a16="http://schemas.microsoft.com/office/drawing/2014/main" id="{B181C69E-9B0D-41BD-94A7-BF05578882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2A5C5D-856A-43C9-9B55-773B8E99F0D7}"/>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300090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6F9B-A9D8-41D2-A9BA-E1919BAC42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8B4BA4-9FB3-4BE5-BCB8-7F241EDBC168}"/>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4" name="Footer Placeholder 3">
            <a:extLst>
              <a:ext uri="{FF2B5EF4-FFF2-40B4-BE49-F238E27FC236}">
                <a16:creationId xmlns:a16="http://schemas.microsoft.com/office/drawing/2014/main" id="{CE31BFDD-C998-4E25-B1E7-F98C852588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0B657A-A1CF-4946-9FAD-059DE522374F}"/>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151015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9EA9B-D1B9-4469-AE75-5FA8D45CEDD7}"/>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3" name="Footer Placeholder 2">
            <a:extLst>
              <a:ext uri="{FF2B5EF4-FFF2-40B4-BE49-F238E27FC236}">
                <a16:creationId xmlns:a16="http://schemas.microsoft.com/office/drawing/2014/main" id="{820E9242-251D-4666-A642-0E6C1F85CE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7DA89C-5E6C-4DE3-9C0F-C58FB553AC3C}"/>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100725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A30E-7AD1-4CE4-97E2-2773918B0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B3F-D5FE-41F5-BB79-BC92CCED1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F2CF03-318B-4E8F-A39A-15457C6BC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B9238-A5D2-48E5-BF8F-6DB18A6625CE}"/>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6" name="Footer Placeholder 5">
            <a:extLst>
              <a:ext uri="{FF2B5EF4-FFF2-40B4-BE49-F238E27FC236}">
                <a16:creationId xmlns:a16="http://schemas.microsoft.com/office/drawing/2014/main" id="{1B52EAE4-F474-468C-B67E-A2626B8E0B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EF39D-DCCC-4323-9339-3AE9B2E3323F}"/>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237611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43E4-0D6F-4036-B5F3-8FBE443E7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242B0-2106-44BA-9D79-1218013C0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9BA7FB-BA67-4219-9AA4-65D56580F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D9C1A-5C51-4ABE-9A16-3BE1044CEFAE}"/>
              </a:ext>
            </a:extLst>
          </p:cNvPr>
          <p:cNvSpPr>
            <a:spLocks noGrp="1"/>
          </p:cNvSpPr>
          <p:nvPr>
            <p:ph type="dt" sz="half" idx="10"/>
          </p:nvPr>
        </p:nvSpPr>
        <p:spPr/>
        <p:txBody>
          <a:bodyPr/>
          <a:lstStyle/>
          <a:p>
            <a:fld id="{4FBBD0F2-FF24-4C39-BCC6-930E96029B7C}" type="datetimeFigureOut">
              <a:rPr lang="en-GB" smtClean="0"/>
              <a:t>28/12/2023</a:t>
            </a:fld>
            <a:endParaRPr lang="en-GB"/>
          </a:p>
        </p:txBody>
      </p:sp>
      <p:sp>
        <p:nvSpPr>
          <p:cNvPr id="6" name="Footer Placeholder 5">
            <a:extLst>
              <a:ext uri="{FF2B5EF4-FFF2-40B4-BE49-F238E27FC236}">
                <a16:creationId xmlns:a16="http://schemas.microsoft.com/office/drawing/2014/main" id="{14D758C3-9C4C-42D2-9CAB-BF2C367CE5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6B020A-CDF7-454E-85D8-EA71D265E425}"/>
              </a:ext>
            </a:extLst>
          </p:cNvPr>
          <p:cNvSpPr>
            <a:spLocks noGrp="1"/>
          </p:cNvSpPr>
          <p:nvPr>
            <p:ph type="sldNum" sz="quarter" idx="12"/>
          </p:nvPr>
        </p:nvSpPr>
        <p:spPr/>
        <p:txBody>
          <a:bodyPr/>
          <a:lstStyle/>
          <a:p>
            <a:fld id="{43D077B3-92E3-4CF9-B064-BB3CBF8C78E6}" type="slidenum">
              <a:rPr lang="en-GB" smtClean="0"/>
              <a:t>‹#›</a:t>
            </a:fld>
            <a:endParaRPr lang="en-GB"/>
          </a:p>
        </p:txBody>
      </p:sp>
    </p:spTree>
    <p:extLst>
      <p:ext uri="{BB962C8B-B14F-4D97-AF65-F5344CB8AC3E}">
        <p14:creationId xmlns:p14="http://schemas.microsoft.com/office/powerpoint/2010/main" val="245558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E400C8-56F5-4C12-B775-1670ECAA1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762E6F-0D50-4CAB-B449-ACA7DE408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86283-DA6C-4CD2-87C6-F9008E586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BD0F2-FF24-4C39-BCC6-930E96029B7C}" type="datetimeFigureOut">
              <a:rPr lang="en-GB" smtClean="0"/>
              <a:t>28/12/2023</a:t>
            </a:fld>
            <a:endParaRPr lang="en-GB"/>
          </a:p>
        </p:txBody>
      </p:sp>
      <p:sp>
        <p:nvSpPr>
          <p:cNvPr id="5" name="Footer Placeholder 4">
            <a:extLst>
              <a:ext uri="{FF2B5EF4-FFF2-40B4-BE49-F238E27FC236}">
                <a16:creationId xmlns:a16="http://schemas.microsoft.com/office/drawing/2014/main" id="{6DF858E8-86C6-4E3F-9FFE-DD43675EF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94DBC9-B0E2-454F-A5FE-3697AA68E5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077B3-92E3-4CF9-B064-BB3CBF8C78E6}" type="slidenum">
              <a:rPr lang="en-GB" smtClean="0"/>
              <a:t>‹#›</a:t>
            </a:fld>
            <a:endParaRPr lang="en-GB"/>
          </a:p>
        </p:txBody>
      </p:sp>
    </p:spTree>
    <p:extLst>
      <p:ext uri="{BB962C8B-B14F-4D97-AF65-F5344CB8AC3E}">
        <p14:creationId xmlns:p14="http://schemas.microsoft.com/office/powerpoint/2010/main" val="243876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42309D-8367-4CC1-88ED-1B1D7F52AA37}"/>
              </a:ext>
            </a:extLst>
          </p:cNvPr>
          <p:cNvPicPr>
            <a:picLocks noChangeAspect="1"/>
          </p:cNvPicPr>
          <p:nvPr/>
        </p:nvPicPr>
        <p:blipFill>
          <a:blip r:embed="rId2"/>
          <a:stretch>
            <a:fillRect/>
          </a:stretch>
        </p:blipFill>
        <p:spPr>
          <a:xfrm>
            <a:off x="187382" y="932386"/>
            <a:ext cx="677529" cy="774854"/>
          </a:xfrm>
          <a:prstGeom prst="rect">
            <a:avLst/>
          </a:prstGeom>
        </p:spPr>
      </p:pic>
      <p:pic>
        <p:nvPicPr>
          <p:cNvPr id="5" name="Picture 4">
            <a:extLst>
              <a:ext uri="{FF2B5EF4-FFF2-40B4-BE49-F238E27FC236}">
                <a16:creationId xmlns:a16="http://schemas.microsoft.com/office/drawing/2014/main" id="{3460D168-7F96-4F56-857C-1C1526167907}"/>
              </a:ext>
            </a:extLst>
          </p:cNvPr>
          <p:cNvPicPr>
            <a:picLocks noChangeAspect="1"/>
          </p:cNvPicPr>
          <p:nvPr/>
        </p:nvPicPr>
        <p:blipFill>
          <a:blip r:embed="rId2"/>
          <a:stretch>
            <a:fillRect/>
          </a:stretch>
        </p:blipFill>
        <p:spPr>
          <a:xfrm>
            <a:off x="212802" y="2048627"/>
            <a:ext cx="677529" cy="774854"/>
          </a:xfrm>
          <a:prstGeom prst="rect">
            <a:avLst/>
          </a:prstGeom>
        </p:spPr>
      </p:pic>
      <p:pic>
        <p:nvPicPr>
          <p:cNvPr id="6" name="Picture 5">
            <a:extLst>
              <a:ext uri="{FF2B5EF4-FFF2-40B4-BE49-F238E27FC236}">
                <a16:creationId xmlns:a16="http://schemas.microsoft.com/office/drawing/2014/main" id="{72894A60-0306-476F-A359-22F1D7550A53}"/>
              </a:ext>
            </a:extLst>
          </p:cNvPr>
          <p:cNvPicPr>
            <a:picLocks noChangeAspect="1"/>
          </p:cNvPicPr>
          <p:nvPr/>
        </p:nvPicPr>
        <p:blipFill>
          <a:blip r:embed="rId2"/>
          <a:stretch>
            <a:fillRect/>
          </a:stretch>
        </p:blipFill>
        <p:spPr>
          <a:xfrm>
            <a:off x="212803" y="3096371"/>
            <a:ext cx="677529" cy="774854"/>
          </a:xfrm>
          <a:prstGeom prst="rect">
            <a:avLst/>
          </a:prstGeom>
        </p:spPr>
      </p:pic>
      <p:pic>
        <p:nvPicPr>
          <p:cNvPr id="7" name="Picture 6">
            <a:extLst>
              <a:ext uri="{FF2B5EF4-FFF2-40B4-BE49-F238E27FC236}">
                <a16:creationId xmlns:a16="http://schemas.microsoft.com/office/drawing/2014/main" id="{8C368662-504A-4C48-8B5D-A7E07B17F230}"/>
              </a:ext>
            </a:extLst>
          </p:cNvPr>
          <p:cNvPicPr>
            <a:picLocks noChangeAspect="1"/>
          </p:cNvPicPr>
          <p:nvPr/>
        </p:nvPicPr>
        <p:blipFill>
          <a:blip r:embed="rId2"/>
          <a:stretch>
            <a:fillRect/>
          </a:stretch>
        </p:blipFill>
        <p:spPr>
          <a:xfrm>
            <a:off x="212804" y="4008606"/>
            <a:ext cx="677529" cy="774854"/>
          </a:xfrm>
          <a:prstGeom prst="rect">
            <a:avLst/>
          </a:prstGeom>
        </p:spPr>
      </p:pic>
      <p:pic>
        <p:nvPicPr>
          <p:cNvPr id="8" name="Picture 7">
            <a:extLst>
              <a:ext uri="{FF2B5EF4-FFF2-40B4-BE49-F238E27FC236}">
                <a16:creationId xmlns:a16="http://schemas.microsoft.com/office/drawing/2014/main" id="{EF3AFC26-0955-4C11-B587-82E18079ADC7}"/>
              </a:ext>
            </a:extLst>
          </p:cNvPr>
          <p:cNvPicPr>
            <a:picLocks noChangeAspect="1"/>
          </p:cNvPicPr>
          <p:nvPr/>
        </p:nvPicPr>
        <p:blipFill>
          <a:blip r:embed="rId2"/>
          <a:stretch>
            <a:fillRect/>
          </a:stretch>
        </p:blipFill>
        <p:spPr>
          <a:xfrm>
            <a:off x="212804" y="4943053"/>
            <a:ext cx="677529" cy="774854"/>
          </a:xfrm>
          <a:prstGeom prst="rect">
            <a:avLst/>
          </a:prstGeom>
        </p:spPr>
      </p:pic>
      <p:sp>
        <p:nvSpPr>
          <p:cNvPr id="11" name="Text Box 2">
            <a:extLst>
              <a:ext uri="{FF2B5EF4-FFF2-40B4-BE49-F238E27FC236}">
                <a16:creationId xmlns:a16="http://schemas.microsoft.com/office/drawing/2014/main" id="{608374BD-876D-424C-9291-E6DA0EF92209}"/>
              </a:ext>
            </a:extLst>
          </p:cNvPr>
          <p:cNvSpPr txBox="1">
            <a:spLocks noChangeArrowheads="1"/>
          </p:cNvSpPr>
          <p:nvPr/>
        </p:nvSpPr>
        <p:spPr bwMode="auto">
          <a:xfrm>
            <a:off x="890331" y="154458"/>
            <a:ext cx="6520562" cy="572706"/>
          </a:xfrm>
          <a:prstGeom prst="rect">
            <a:avLst/>
          </a:prstGeom>
          <a:solidFill>
            <a:srgbClr val="FFFF89"/>
          </a:solidFill>
          <a:ln w="38100">
            <a:solidFill>
              <a:srgbClr val="FF0000"/>
            </a:solidFill>
            <a:miter lim="800000"/>
            <a:headEnd/>
            <a:tailEnd/>
          </a:ln>
        </p:spPr>
        <p:txBody>
          <a:bodyPr rot="0" vert="horz" wrap="square" lIns="91440" tIns="45720" rIns="91440" bIns="45720" anchor="t" anchorCtr="0">
            <a:noAutofit/>
          </a:bodyPr>
          <a:lstStyle/>
          <a:p>
            <a:r>
              <a:rPr lang="en-GB" sz="1200" b="1" dirty="0">
                <a:effectLst/>
                <a:latin typeface="XCCW Joined 12a" panose="03050602040000000000" pitchFamily="66" charset="0"/>
                <a:ea typeface="Calibri" panose="020F0502020204030204" pitchFamily="34" charset="0"/>
                <a:cs typeface="Times New Roman" panose="02020603050405020304" pitchFamily="18" charset="0"/>
              </a:rPr>
              <a:t>Year 6   RE Knowledge Organiser </a:t>
            </a:r>
            <a:r>
              <a:rPr lang="en-GB" sz="1200" b="1" dirty="0">
                <a:latin typeface="XCCW Joined 12a" panose="03050602040000000000" pitchFamily="66" charset="0"/>
                <a:ea typeface="Calibri" panose="020F0502020204030204" pitchFamily="34" charset="0"/>
                <a:cs typeface="Times New Roman" panose="02020603050405020304" pitchFamily="18" charset="0"/>
              </a:rPr>
              <a:t>Spring term 1</a:t>
            </a:r>
            <a:endParaRPr lang="en-GB" sz="1200" dirty="0">
              <a:effectLst/>
              <a:latin typeface="XCCW Joined 12a" panose="03050602040000000000" pitchFamily="66" charset="0"/>
              <a:ea typeface="Calibri" panose="020F0502020204030204" pitchFamily="34" charset="0"/>
              <a:cs typeface="Times New Roman" panose="02020603050405020304" pitchFamily="18" charset="0"/>
            </a:endParaRPr>
          </a:p>
          <a:p>
            <a:pPr algn="ctr">
              <a:spcAft>
                <a:spcPts val="0"/>
              </a:spcAft>
            </a:pPr>
            <a:r>
              <a:rPr lang="en-GB" sz="1600" b="1" dirty="0">
                <a:latin typeface="XCCW Joined 12a" panose="03050602040000000000" pitchFamily="66" charset="0"/>
                <a:ea typeface="Calibri" panose="020F0502020204030204" pitchFamily="34" charset="0"/>
                <a:cs typeface="Times New Roman" panose="02020603050405020304" pitchFamily="18" charset="0"/>
              </a:rPr>
              <a:t>Why do Hindus want to be good?</a:t>
            </a:r>
            <a:endParaRPr lang="en-GB" sz="1600" b="1" dirty="0">
              <a:effectLst/>
              <a:latin typeface="XCCW Joined 12a" panose="03050602040000000000" pitchFamily="66" charset="0"/>
              <a:ea typeface="Calibri" panose="020F0502020204030204" pitchFamily="34" charset="0"/>
              <a:cs typeface="Times New Roman" panose="02020603050405020304" pitchFamily="18" charset="0"/>
            </a:endParaRPr>
          </a:p>
        </p:txBody>
      </p:sp>
      <p:pic>
        <p:nvPicPr>
          <p:cNvPr id="12" name="Picture 11" descr="glenmere_logo_colour">
            <a:extLst>
              <a:ext uri="{FF2B5EF4-FFF2-40B4-BE49-F238E27FC236}">
                <a16:creationId xmlns:a16="http://schemas.microsoft.com/office/drawing/2014/main" id="{92DC9B44-7E7F-472C-A00F-5DEB6291A1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388" y="261037"/>
            <a:ext cx="577515" cy="466127"/>
          </a:xfrm>
          <a:prstGeom prst="rect">
            <a:avLst/>
          </a:prstGeom>
          <a:noFill/>
          <a:ln>
            <a:noFill/>
          </a:ln>
        </p:spPr>
      </p:pic>
      <p:sp>
        <p:nvSpPr>
          <p:cNvPr id="13" name="Rectangle: Rounded Corners 12">
            <a:extLst>
              <a:ext uri="{FF2B5EF4-FFF2-40B4-BE49-F238E27FC236}">
                <a16:creationId xmlns:a16="http://schemas.microsoft.com/office/drawing/2014/main" id="{5D95D47C-5255-49E6-9109-4986ACBD6B68}"/>
              </a:ext>
            </a:extLst>
          </p:cNvPr>
          <p:cNvSpPr/>
          <p:nvPr/>
        </p:nvSpPr>
        <p:spPr>
          <a:xfrm>
            <a:off x="932446" y="841608"/>
            <a:ext cx="4349768" cy="1051072"/>
          </a:xfrm>
          <a:prstGeom prst="roundRect">
            <a:avLst/>
          </a:prstGeom>
          <a:solidFill>
            <a:srgbClr val="FF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1. </a:t>
            </a:r>
            <a:r>
              <a:rPr lang="en-US" sz="1100" b="1" dirty="0">
                <a:solidFill>
                  <a:schemeClr val="tx1"/>
                </a:solidFill>
              </a:rPr>
              <a:t>What is Brahman? The Hindu word for ultimate reality, or ‘God’.</a:t>
            </a:r>
          </a:p>
          <a:p>
            <a:pPr marL="171450" indent="-171450">
              <a:buFont typeface="Arial" panose="020B0604020202020204" pitchFamily="34" charset="0"/>
              <a:buChar char="•"/>
            </a:pPr>
            <a:r>
              <a:rPr lang="en-US" sz="1050" dirty="0">
                <a:solidFill>
                  <a:schemeClr val="tx1"/>
                </a:solidFill>
              </a:rPr>
              <a:t>Many Hindus believe that there is only one God (Brahman), the deities each </a:t>
            </a:r>
            <a:r>
              <a:rPr lang="en-US" sz="1050" dirty="0" err="1">
                <a:solidFill>
                  <a:schemeClr val="tx1"/>
                </a:solidFill>
              </a:rPr>
              <a:t>symbolise</a:t>
            </a:r>
            <a:r>
              <a:rPr lang="en-US" sz="1050" dirty="0">
                <a:solidFill>
                  <a:schemeClr val="tx1"/>
                </a:solidFill>
              </a:rPr>
              <a:t> an aspect of Brahman.</a:t>
            </a:r>
          </a:p>
          <a:p>
            <a:pPr marL="171450" indent="-171450">
              <a:buFont typeface="Arial" panose="020B0604020202020204" pitchFamily="34" charset="0"/>
              <a:buChar char="•"/>
            </a:pPr>
            <a:r>
              <a:rPr lang="en-US" sz="1050" dirty="0">
                <a:solidFill>
                  <a:schemeClr val="tx1"/>
                </a:solidFill>
              </a:rPr>
              <a:t>The universe was not created by Brahman, it actually is Brahman. He is the energy of the universe, as a simplified way to understand is a complex idea.</a:t>
            </a:r>
          </a:p>
        </p:txBody>
      </p:sp>
      <p:sp>
        <p:nvSpPr>
          <p:cNvPr id="14" name="Rectangle: Rounded Corners 13">
            <a:extLst>
              <a:ext uri="{FF2B5EF4-FFF2-40B4-BE49-F238E27FC236}">
                <a16:creationId xmlns:a16="http://schemas.microsoft.com/office/drawing/2014/main" id="{17C951DB-04D4-4E9B-BCBD-DD2045084014}"/>
              </a:ext>
            </a:extLst>
          </p:cNvPr>
          <p:cNvSpPr/>
          <p:nvPr/>
        </p:nvSpPr>
        <p:spPr>
          <a:xfrm>
            <a:off x="932446" y="1892680"/>
            <a:ext cx="4349768" cy="1135429"/>
          </a:xfrm>
          <a:prstGeom prst="roundRect">
            <a:avLst/>
          </a:prstGeom>
          <a:solidFill>
            <a:srgbClr val="FF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2</a:t>
            </a:r>
            <a:r>
              <a:rPr lang="en-GB" sz="1200" dirty="0">
                <a:solidFill>
                  <a:schemeClr val="tx1"/>
                </a:solidFill>
              </a:rPr>
              <a:t>. </a:t>
            </a:r>
            <a:r>
              <a:rPr lang="en-US" sz="1100" b="1" dirty="0">
                <a:solidFill>
                  <a:schemeClr val="tx1"/>
                </a:solidFill>
              </a:rPr>
              <a:t>What is atman? What can be learned about atman through a Hindu story?</a:t>
            </a:r>
          </a:p>
          <a:p>
            <a:r>
              <a:rPr lang="en-US" sz="1050" dirty="0">
                <a:solidFill>
                  <a:schemeClr val="tx1"/>
                </a:solidFill>
              </a:rPr>
              <a:t>Hindu belief, all animals and humans have a spark of Brahman inside of them. This spark of Brahman inside each living creature is called ‘atman’. The ‘atman’ is pure, eternal, unchanging. This is someone’s true self, but it is tangled up with a creature’s physical body.</a:t>
            </a:r>
          </a:p>
        </p:txBody>
      </p:sp>
      <p:sp>
        <p:nvSpPr>
          <p:cNvPr id="15" name="Rectangle: Rounded Corners 14">
            <a:extLst>
              <a:ext uri="{FF2B5EF4-FFF2-40B4-BE49-F238E27FC236}">
                <a16:creationId xmlns:a16="http://schemas.microsoft.com/office/drawing/2014/main" id="{40C93A07-850D-46ED-96DB-0392EBCA854D}"/>
              </a:ext>
            </a:extLst>
          </p:cNvPr>
          <p:cNvSpPr/>
          <p:nvPr/>
        </p:nvSpPr>
        <p:spPr>
          <a:xfrm>
            <a:off x="962527" y="3028110"/>
            <a:ext cx="4319687" cy="1040547"/>
          </a:xfrm>
          <a:prstGeom prst="roundRect">
            <a:avLst/>
          </a:prstGeom>
          <a:solidFill>
            <a:srgbClr val="FF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3. </a:t>
            </a:r>
            <a:r>
              <a:rPr lang="en-US" sz="1100" b="1" dirty="0">
                <a:solidFill>
                  <a:schemeClr val="tx1"/>
                </a:solidFill>
              </a:rPr>
              <a:t>Samsara: why is atman important? What else is important?</a:t>
            </a:r>
          </a:p>
          <a:p>
            <a:r>
              <a:rPr lang="en-US" sz="1050" dirty="0">
                <a:solidFill>
                  <a:schemeClr val="tx1"/>
                </a:solidFill>
              </a:rPr>
              <a:t>Hindus believe that death means the physical body dies. The atman remains and is reborn into another physical body. Actions that have been carried out in past lives (and the intention of these) determine the new physical body that the atman is born into.</a:t>
            </a:r>
            <a:endParaRPr lang="en-GB" sz="1050" b="1" dirty="0">
              <a:solidFill>
                <a:schemeClr val="tx1"/>
              </a:solidFill>
            </a:endParaRPr>
          </a:p>
        </p:txBody>
      </p:sp>
      <p:sp>
        <p:nvSpPr>
          <p:cNvPr id="16" name="Rectangle: Rounded Corners 15">
            <a:extLst>
              <a:ext uri="{FF2B5EF4-FFF2-40B4-BE49-F238E27FC236}">
                <a16:creationId xmlns:a16="http://schemas.microsoft.com/office/drawing/2014/main" id="{7E113E08-5C9A-47D2-A8B0-A0554039A121}"/>
              </a:ext>
            </a:extLst>
          </p:cNvPr>
          <p:cNvSpPr/>
          <p:nvPr/>
        </p:nvSpPr>
        <p:spPr>
          <a:xfrm>
            <a:off x="932446" y="4068658"/>
            <a:ext cx="4349768" cy="999136"/>
          </a:xfrm>
          <a:prstGeom prst="roundRect">
            <a:avLst/>
          </a:prstGeom>
          <a:solidFill>
            <a:srgbClr val="FF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4. </a:t>
            </a:r>
            <a:r>
              <a:rPr lang="en-US" sz="1100" b="1" dirty="0">
                <a:solidFill>
                  <a:schemeClr val="tx1"/>
                </a:solidFill>
              </a:rPr>
              <a:t>How does dharma affect the way that someone might live their life?</a:t>
            </a:r>
          </a:p>
          <a:p>
            <a:pPr marL="171450" indent="-171450">
              <a:buFont typeface="Arial" panose="020B0604020202020204" pitchFamily="34" charset="0"/>
              <a:buChar char="•"/>
            </a:pPr>
            <a:r>
              <a:rPr lang="en-US" sz="1050" dirty="0">
                <a:solidFill>
                  <a:schemeClr val="tx1"/>
                </a:solidFill>
              </a:rPr>
              <a:t>Hindu idea of ashramas - four main stages of life: student, householder, retired and renounced. </a:t>
            </a:r>
          </a:p>
          <a:p>
            <a:pPr marL="171450" indent="-171450">
              <a:buFont typeface="Arial" panose="020B0604020202020204" pitchFamily="34" charset="0"/>
              <a:buChar char="•"/>
            </a:pPr>
            <a:r>
              <a:rPr lang="en-US" sz="1050" dirty="0">
                <a:solidFill>
                  <a:schemeClr val="tx1"/>
                </a:solidFill>
              </a:rPr>
              <a:t>Dharma (duty) is different at </a:t>
            </a:r>
            <a:r>
              <a:rPr lang="en-US" sz="1050">
                <a:solidFill>
                  <a:schemeClr val="tx1"/>
                </a:solidFill>
              </a:rPr>
              <a:t>different times </a:t>
            </a:r>
            <a:r>
              <a:rPr lang="en-US" sz="1050" dirty="0">
                <a:solidFill>
                  <a:schemeClr val="tx1"/>
                </a:solidFill>
              </a:rPr>
              <a:t>of life. </a:t>
            </a:r>
            <a:endParaRPr lang="en-GB" sz="1200" dirty="0">
              <a:solidFill>
                <a:schemeClr val="tx1"/>
              </a:solidFill>
            </a:endParaRPr>
          </a:p>
          <a:p>
            <a:endParaRPr lang="en-GB" sz="1200" b="1" dirty="0">
              <a:solidFill>
                <a:schemeClr val="tx1"/>
              </a:solidFill>
            </a:endParaRPr>
          </a:p>
        </p:txBody>
      </p:sp>
      <p:sp>
        <p:nvSpPr>
          <p:cNvPr id="17" name="Rectangle: Rounded Corners 16">
            <a:extLst>
              <a:ext uri="{FF2B5EF4-FFF2-40B4-BE49-F238E27FC236}">
                <a16:creationId xmlns:a16="http://schemas.microsoft.com/office/drawing/2014/main" id="{6A568162-D5F6-4462-BCD2-0FEC6331B4E6}"/>
              </a:ext>
            </a:extLst>
          </p:cNvPr>
          <p:cNvSpPr/>
          <p:nvPr/>
        </p:nvSpPr>
        <p:spPr>
          <a:xfrm>
            <a:off x="946483" y="5067004"/>
            <a:ext cx="4349768" cy="740902"/>
          </a:xfrm>
          <a:prstGeom prst="roundRect">
            <a:avLst/>
          </a:prstGeom>
          <a:solidFill>
            <a:srgbClr val="FFFF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5. </a:t>
            </a:r>
            <a:r>
              <a:rPr lang="en-US" sz="1100" b="1" dirty="0">
                <a:solidFill>
                  <a:schemeClr val="tx1"/>
                </a:solidFill>
              </a:rPr>
              <a:t>What example does Gandhi set about how to live and to be good?</a:t>
            </a:r>
          </a:p>
          <a:p>
            <a:pPr marL="171450" indent="-171450">
              <a:buFont typeface="Arial" panose="020B0604020202020204" pitchFamily="34" charset="0"/>
              <a:buChar char="•"/>
            </a:pPr>
            <a:r>
              <a:rPr lang="en-US" sz="1050" dirty="0">
                <a:solidFill>
                  <a:schemeClr val="tx1"/>
                </a:solidFill>
              </a:rPr>
              <a:t>Ahimsa is non-violence. Respect all life as sacred. </a:t>
            </a:r>
            <a:r>
              <a:rPr lang="en-US" sz="1050" dirty="0" err="1">
                <a:solidFill>
                  <a:schemeClr val="tx1"/>
                </a:solidFill>
              </a:rPr>
              <a:t>Practise</a:t>
            </a:r>
            <a:r>
              <a:rPr lang="en-US" sz="1050" dirty="0">
                <a:solidFill>
                  <a:schemeClr val="tx1"/>
                </a:solidFill>
              </a:rPr>
              <a:t> non-violence in thought, word and deed, not only to people but also to the world of nature.</a:t>
            </a:r>
            <a:endParaRPr lang="en-GB" sz="1200" b="1" dirty="0">
              <a:solidFill>
                <a:schemeClr val="tx1"/>
              </a:solidFill>
            </a:endParaRPr>
          </a:p>
          <a:p>
            <a:endParaRPr lang="en-GB" sz="1200" dirty="0">
              <a:solidFill>
                <a:schemeClr val="tx1"/>
              </a:solidFill>
            </a:endParaRPr>
          </a:p>
        </p:txBody>
      </p:sp>
      <p:graphicFrame>
        <p:nvGraphicFramePr>
          <p:cNvPr id="22" name="Table 21">
            <a:extLst>
              <a:ext uri="{FF2B5EF4-FFF2-40B4-BE49-F238E27FC236}">
                <a16:creationId xmlns:a16="http://schemas.microsoft.com/office/drawing/2014/main" id="{A60ADD42-90B3-4343-8991-651C45F97F9C}"/>
              </a:ext>
            </a:extLst>
          </p:cNvPr>
          <p:cNvGraphicFramePr>
            <a:graphicFrameLocks noGrp="1"/>
          </p:cNvGraphicFramePr>
          <p:nvPr>
            <p:extLst>
              <p:ext uri="{D42A27DB-BD31-4B8C-83A1-F6EECF244321}">
                <p14:modId xmlns:p14="http://schemas.microsoft.com/office/powerpoint/2010/main" val="3334134472"/>
              </p:ext>
            </p:extLst>
          </p:nvPr>
        </p:nvGraphicFramePr>
        <p:xfrm>
          <a:off x="8027581" y="125458"/>
          <a:ext cx="3869021" cy="4683328"/>
        </p:xfrm>
        <a:graphic>
          <a:graphicData uri="http://schemas.openxmlformats.org/drawingml/2006/table">
            <a:tbl>
              <a:tblPr firstRow="1" firstCol="1" bandRow="1">
                <a:tableStyleId>{5C22544A-7EE6-4342-B048-85BDC9FD1C3A}</a:tableStyleId>
              </a:tblPr>
              <a:tblGrid>
                <a:gridCol w="1167503">
                  <a:extLst>
                    <a:ext uri="{9D8B030D-6E8A-4147-A177-3AD203B41FA5}">
                      <a16:colId xmlns:a16="http://schemas.microsoft.com/office/drawing/2014/main" val="198306764"/>
                    </a:ext>
                  </a:extLst>
                </a:gridCol>
                <a:gridCol w="2701518">
                  <a:extLst>
                    <a:ext uri="{9D8B030D-6E8A-4147-A177-3AD203B41FA5}">
                      <a16:colId xmlns:a16="http://schemas.microsoft.com/office/drawing/2014/main" val="2117846056"/>
                    </a:ext>
                  </a:extLst>
                </a:gridCol>
              </a:tblGrid>
              <a:tr h="276772">
                <a:tc gridSpan="2">
                  <a:txBody>
                    <a:bodyPr/>
                    <a:lstStyle/>
                    <a:p>
                      <a:pPr>
                        <a:spcAft>
                          <a:spcPts val="0"/>
                        </a:spcAft>
                      </a:pPr>
                      <a:r>
                        <a:rPr lang="en-GB" sz="1600" dirty="0">
                          <a:solidFill>
                            <a:schemeClr val="tx1"/>
                          </a:solidFill>
                          <a:effectLst/>
                          <a:latin typeface="+mj-lt"/>
                        </a:rPr>
                        <a:t>Key Vocabulary </a:t>
                      </a:r>
                      <a:endParaRPr lang="en-GB"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hMerge="1">
                  <a:txBody>
                    <a:bodyPr/>
                    <a:lstStyle/>
                    <a:p>
                      <a:endParaRPr lang="en-GB"/>
                    </a:p>
                  </a:txBody>
                  <a:tcPr/>
                </a:tc>
                <a:extLst>
                  <a:ext uri="{0D108BD9-81ED-4DB2-BD59-A6C34878D82A}">
                    <a16:rowId xmlns:a16="http://schemas.microsoft.com/office/drawing/2014/main" val="1918674451"/>
                  </a:ext>
                </a:extLst>
              </a:tr>
              <a:tr h="690384">
                <a:tc>
                  <a:txBody>
                    <a:bodyPr/>
                    <a:lstStyle/>
                    <a:p>
                      <a:pPr>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Brahman </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Hindu’s recognize Brahman as ‘One God’. This God is the universal supreme God. </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2117552064"/>
                  </a:ext>
                </a:extLst>
              </a:tr>
              <a:tr h="297743">
                <a:tc>
                  <a:txBody>
                    <a:bodyPr/>
                    <a:lstStyle/>
                    <a:p>
                      <a:pPr>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Vishnu</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Hindu god who protects the universe.</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2165383986"/>
                  </a:ext>
                </a:extLst>
              </a:tr>
              <a:tr h="1236146">
                <a:tc>
                  <a:txBody>
                    <a:bodyPr/>
                    <a:lstStyle/>
                    <a:p>
                      <a:pPr>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Gandhi</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A key figure in Hinduism. Gandhi was a Hindu who has committed to the principle of ahimsa, meaning harmlessness and non-violence. </a:t>
                      </a:r>
                    </a:p>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He has said lots of inspirational messages that are still used today. </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3721519695"/>
                  </a:ext>
                </a:extLst>
              </a:tr>
              <a:tr h="430536">
                <a:tc>
                  <a:txBody>
                    <a:bodyPr/>
                    <a:lstStyle/>
                    <a:p>
                      <a:pPr>
                        <a:spcAft>
                          <a:spcPts val="0"/>
                        </a:spcAft>
                      </a:pPr>
                      <a:r>
                        <a:rPr lang="en-US" sz="1800" dirty="0" err="1">
                          <a:solidFill>
                            <a:schemeClr val="tx1"/>
                          </a:solidFill>
                          <a:effectLst/>
                          <a:latin typeface="+mj-lt"/>
                          <a:ea typeface="Calibri" panose="020F0502020204030204" pitchFamily="34" charset="0"/>
                          <a:cs typeface="Times New Roman" panose="02020603050405020304" pitchFamily="18" charset="0"/>
                        </a:rPr>
                        <a:t>Ahmisa</a:t>
                      </a:r>
                      <a:r>
                        <a:rPr lang="en-US" sz="1800" dirty="0">
                          <a:solidFill>
                            <a:schemeClr val="tx1"/>
                          </a:solidFill>
                          <a:effectLst/>
                          <a:latin typeface="+mj-lt"/>
                          <a:ea typeface="Calibri" panose="020F0502020204030204" pitchFamily="34" charset="0"/>
                          <a:cs typeface="Times New Roman" panose="02020603050405020304" pitchFamily="18" charset="0"/>
                        </a:rPr>
                        <a:t> </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To respect all living things. </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1950585384"/>
                  </a:ext>
                </a:extLst>
              </a:tr>
              <a:tr h="430536">
                <a:tc>
                  <a:txBody>
                    <a:bodyPr/>
                    <a:lstStyle/>
                    <a:p>
                      <a:pPr>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Deity </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A God or goddess. </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2779769214"/>
                  </a:ext>
                </a:extLst>
              </a:tr>
              <a:tr h="502417">
                <a:tc>
                  <a:txBody>
                    <a:bodyPr/>
                    <a:lstStyle/>
                    <a:p>
                      <a:pPr>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Trimurti</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The three aspects of the</a:t>
                      </a:r>
                    </a:p>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universal supreme God.</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1693563295"/>
                  </a:ext>
                </a:extLst>
              </a:tr>
              <a:tr h="645803">
                <a:tc>
                  <a:txBody>
                    <a:bodyPr/>
                    <a:lstStyle/>
                    <a:p>
                      <a:pPr>
                        <a:spcAft>
                          <a:spcPts val="0"/>
                        </a:spcAft>
                      </a:pPr>
                      <a:r>
                        <a:rPr lang="en-US" sz="1800" dirty="0" err="1">
                          <a:solidFill>
                            <a:schemeClr val="tx1"/>
                          </a:solidFill>
                          <a:effectLst/>
                          <a:latin typeface="+mj-lt"/>
                          <a:ea typeface="Calibri" panose="020F0502020204030204" pitchFamily="34" charset="0"/>
                          <a:cs typeface="Times New Roman" panose="02020603050405020304" pitchFamily="18" charset="0"/>
                        </a:rPr>
                        <a:t>Tridevi</a:t>
                      </a:r>
                      <a:r>
                        <a:rPr lang="en-US" sz="1800" dirty="0">
                          <a:solidFill>
                            <a:schemeClr val="tx1"/>
                          </a:solidFill>
                          <a:effectLst/>
                          <a:latin typeface="+mj-lt"/>
                          <a:ea typeface="Calibri" panose="020F0502020204030204" pitchFamily="34" charset="0"/>
                          <a:cs typeface="Times New Roman" panose="02020603050405020304" pitchFamily="18" charset="0"/>
                        </a:rPr>
                        <a:t> </a:t>
                      </a:r>
                      <a:endParaRPr lang="en-GB"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43"/>
                    </a:solidFill>
                  </a:tcPr>
                </a:tc>
                <a:tc>
                  <a:txBody>
                    <a:bodyPr/>
                    <a:lstStyle/>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The three great goddesses of</a:t>
                      </a:r>
                    </a:p>
                    <a:p>
                      <a:pPr>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Hinduism. </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FF89"/>
                    </a:solidFill>
                  </a:tcPr>
                </a:tc>
                <a:extLst>
                  <a:ext uri="{0D108BD9-81ED-4DB2-BD59-A6C34878D82A}">
                    <a16:rowId xmlns:a16="http://schemas.microsoft.com/office/drawing/2014/main" val="2371734991"/>
                  </a:ext>
                </a:extLst>
              </a:tr>
            </a:tbl>
          </a:graphicData>
        </a:graphic>
      </p:graphicFrame>
      <p:pic>
        <p:nvPicPr>
          <p:cNvPr id="2" name="Picture 1">
            <a:extLst>
              <a:ext uri="{FF2B5EF4-FFF2-40B4-BE49-F238E27FC236}">
                <a16:creationId xmlns:a16="http://schemas.microsoft.com/office/drawing/2014/main" id="{E4CD76A2-AD70-4177-AE18-2CEF4F9145EA}"/>
              </a:ext>
            </a:extLst>
          </p:cNvPr>
          <p:cNvPicPr>
            <a:picLocks noChangeAspect="1"/>
          </p:cNvPicPr>
          <p:nvPr/>
        </p:nvPicPr>
        <p:blipFill rotWithShape="1">
          <a:blip r:embed="rId4"/>
          <a:srcRect l="51405" t="30148" r="28576" b="15995"/>
          <a:stretch/>
        </p:blipFill>
        <p:spPr>
          <a:xfrm>
            <a:off x="5448580" y="927660"/>
            <a:ext cx="2440709" cy="3691752"/>
          </a:xfrm>
          <a:prstGeom prst="rect">
            <a:avLst/>
          </a:prstGeom>
        </p:spPr>
      </p:pic>
      <p:pic>
        <p:nvPicPr>
          <p:cNvPr id="3" name="Picture 2">
            <a:extLst>
              <a:ext uri="{FF2B5EF4-FFF2-40B4-BE49-F238E27FC236}">
                <a16:creationId xmlns:a16="http://schemas.microsoft.com/office/drawing/2014/main" id="{A456BEC8-5C5E-43A0-9BDF-7DD61579580C}"/>
              </a:ext>
            </a:extLst>
          </p:cNvPr>
          <p:cNvPicPr>
            <a:picLocks noChangeAspect="1"/>
          </p:cNvPicPr>
          <p:nvPr/>
        </p:nvPicPr>
        <p:blipFill rotWithShape="1">
          <a:blip r:embed="rId5"/>
          <a:srcRect l="51344" t="65589" r="3382" b="10260"/>
          <a:stretch/>
        </p:blipFill>
        <p:spPr>
          <a:xfrm>
            <a:off x="5448581" y="4855274"/>
            <a:ext cx="6530616" cy="1797079"/>
          </a:xfrm>
          <a:prstGeom prst="rect">
            <a:avLst/>
          </a:prstGeom>
        </p:spPr>
      </p:pic>
      <p:pic>
        <p:nvPicPr>
          <p:cNvPr id="10" name="Picture 9">
            <a:extLst>
              <a:ext uri="{FF2B5EF4-FFF2-40B4-BE49-F238E27FC236}">
                <a16:creationId xmlns:a16="http://schemas.microsoft.com/office/drawing/2014/main" id="{66151E5D-FAFB-49C2-B8C6-7C3F74CDF153}"/>
              </a:ext>
            </a:extLst>
          </p:cNvPr>
          <p:cNvPicPr>
            <a:picLocks noChangeAspect="1"/>
          </p:cNvPicPr>
          <p:nvPr/>
        </p:nvPicPr>
        <p:blipFill rotWithShape="1">
          <a:blip r:embed="rId6"/>
          <a:srcRect l="71867" t="51942" r="2422" b="19388"/>
          <a:stretch/>
        </p:blipFill>
        <p:spPr>
          <a:xfrm>
            <a:off x="1399016" y="5922350"/>
            <a:ext cx="3134740" cy="869917"/>
          </a:xfrm>
          <a:prstGeom prst="rect">
            <a:avLst/>
          </a:prstGeom>
        </p:spPr>
      </p:pic>
    </p:spTree>
    <p:extLst>
      <p:ext uri="{BB962C8B-B14F-4D97-AF65-F5344CB8AC3E}">
        <p14:creationId xmlns:p14="http://schemas.microsoft.com/office/powerpoint/2010/main" val="18212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E15558E6A23469C0976DE1268E14D" ma:contentTypeVersion="13" ma:contentTypeDescription="Create a new document." ma:contentTypeScope="" ma:versionID="ee7d6a8ccf3b9b765ee109863de038cd">
  <xsd:schema xmlns:xsd="http://www.w3.org/2001/XMLSchema" xmlns:xs="http://www.w3.org/2001/XMLSchema" xmlns:p="http://schemas.microsoft.com/office/2006/metadata/properties" xmlns:ns2="fa9eaaf2-8dc7-4ebb-83f3-99938bfb8ee0" xmlns:ns3="bb438815-5bee-4dbe-9cb4-1a6711940c6b" targetNamespace="http://schemas.microsoft.com/office/2006/metadata/properties" ma:root="true" ma:fieldsID="449cc6a08588a2e43d5439a91762989c" ns2:_="" ns3:_="">
    <xsd:import namespace="fa9eaaf2-8dc7-4ebb-83f3-99938bfb8ee0"/>
    <xsd:import namespace="bb438815-5bee-4dbe-9cb4-1a6711940c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eaaf2-8dc7-4ebb-83f3-99938bfb8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d78c48-43eb-4b88-8536-2fb462f28f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438815-5bee-4dbe-9cb4-1a6711940c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2e4f1e4-0f33-46dd-ad79-f579cfe02e33}" ma:internalName="TaxCatchAll" ma:showField="CatchAllData" ma:web="bb438815-5bee-4dbe-9cb4-1a6711940c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9eaaf2-8dc7-4ebb-83f3-99938bfb8ee0">
      <Terms xmlns="http://schemas.microsoft.com/office/infopath/2007/PartnerControls"/>
    </lcf76f155ced4ddcb4097134ff3c332f>
    <TaxCatchAll xmlns="bb438815-5bee-4dbe-9cb4-1a6711940c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DB78A-783A-4C21-81E4-2855E4CD1EE7}"/>
</file>

<file path=customXml/itemProps2.xml><?xml version="1.0" encoding="utf-8"?>
<ds:datastoreItem xmlns:ds="http://schemas.openxmlformats.org/officeDocument/2006/customXml" ds:itemID="{9CBA1018-F8B8-49BC-9C4A-3B67CB4DEBC5}">
  <ds:schemaRefs>
    <ds:schemaRef ds:uri="http://schemas.microsoft.com/office/infopath/2007/PartnerControls"/>
    <ds:schemaRef ds:uri="ee77fa31-422f-40f2-8aa3-a2b434f1c262"/>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290ea9c4-c152-4d9e-bfd5-b587942e267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A641475-3B2B-4FF7-BD47-D4488351D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265</TotalTime>
  <Words>412</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XCCW Joined 12a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 Siddons</dc:creator>
  <cp:lastModifiedBy>Ghislaine Pell</cp:lastModifiedBy>
  <cp:revision>45</cp:revision>
  <dcterms:created xsi:type="dcterms:W3CDTF">2023-02-03T10:40:57Z</dcterms:created>
  <dcterms:modified xsi:type="dcterms:W3CDTF">2023-12-28T11:53:09Z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0x010100CB0E15558E6A23469C0976DE1268E14D</vt:lpwstr>
  </property>
</Properties>
</file>