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9"/>
    <a:srgbClr val="FFFF43"/>
    <a:srgbClr val="FFFF9B"/>
    <a:srgbClr val="FFFF57"/>
    <a:srgbClr val="FFFF66"/>
    <a:srgbClr val="F1FA7E"/>
    <a:srgbClr val="FF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F9EB-A4BC-447E-87D2-E9DFA2C63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3BE23-C357-48EB-8229-B81628EDA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B183E-B257-40C6-82FF-B4CBB93D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2577C-1629-4515-8B1B-637116E8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6130-CC9B-4CBA-B001-A972A3C7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0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82FE-1EC7-4F1E-81F9-FF60EAC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DA8A9-127A-4B22-9475-8660E31C4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4348E-3B6C-465C-A5CA-BA74F7B6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182FF-6E21-4ECE-B6BD-694B7A84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D5345-B345-4877-A7C4-5877FFF5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3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BA86F-A0D1-4564-B3CD-76D6FBB3B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CD330-6A38-4705-87AF-C7B2E354C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D0F6A-3F87-4DB1-81C5-1B5744DA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BB9EA-5944-4825-A34F-98B910EF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2C415-16FB-48E3-9E1A-8972890C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4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AD73-4342-4408-B4AE-31AB2741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CDF4-9D36-4044-8903-9AB8169BC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76042-B0FB-42D1-BA9B-BA3D467A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0EEC-1107-41E5-B9CA-93E89EF0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6FAC-1A0F-4D98-AE42-EAD682C5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3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C855-5161-42BB-AE16-6E653E98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B166E-1CCC-4B79-81C0-B62BB8CE2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A195D-3FF6-4C5D-93EB-52F82A79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DF8E9-ADFF-4C96-A5AF-D0A5B7F4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F02C2-6608-4152-AEDE-44B8C27C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8B7B-9A30-4477-B3EC-9AD3995F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35D3-3F63-4554-A4BE-7BE1A2D30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2648A-6904-40B8-86F7-5B4D5B10F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61A86-6B6F-4F47-B921-1FB19067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D9475-1405-47DE-B51A-D2C440D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D12A5-E9C8-42E1-8D4A-BE0FF09E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9D47-295B-4729-BE52-D14FA990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59F3B-9490-499F-A5B8-9300B9A2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23508-687D-47D2-A3D6-5F02E7FFF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EDDAC-DFA2-4000-B3A0-0FDFCCC3A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30297-03CD-4C26-98C0-DC77BABE1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F2A5C-F1DC-4847-B44B-D48CA52A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1C69E-9B0D-41BD-94A7-BF055788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A5C5D-856A-43C9-9B55-773B8E99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0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6F9B-A9D8-41D2-A9BA-E1919BAC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B4BA4-9FB3-4BE5-BCB8-7F241EDB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1BFDD-C998-4E25-B1E7-F98C8525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657A-A1CF-4946-9FAD-059DE522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5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9EA9B-D1B9-4469-AE75-5FA8D45C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E9242-251D-4666-A642-0E6C1F85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DA89C-5E6C-4DE3-9C0F-C58FB553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5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A30E-7AD1-4CE4-97E2-2773918B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B3F-D5FE-41F5-BB79-BC92CCED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2CF03-318B-4E8F-A39A-15457C6B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B9238-A5D2-48E5-BF8F-6DB18A66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2EAE4-F474-468C-B67E-A2626B8E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EF39D-DCCC-4323-9339-3AE9B2E3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11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43E4-0D6F-4036-B5F3-8FBE443E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242B0-2106-44BA-9D79-1218013C0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BA7FB-BA67-4219-9AA4-65D56580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D9C1A-5C51-4ABE-9A16-3BE1044C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758C3-9C4C-42D2-9CAB-BF2C367C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B020A-CDF7-454E-85D8-EA71D265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8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400C8-56F5-4C12-B775-1670ECAA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62E6F-0D50-4CAB-B449-ACA7DE40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86283-DA6C-4CD2-87C6-F9008E58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D0F2-FF24-4C39-BCC6-930E96029B7C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858E8-86C6-4E3F-9FFE-DD43675EF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4DBC9-B0E2-454F-A5FE-3697AA68E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77B3-92E3-4CF9-B064-BB3CBF8C7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42309D-8367-4CC1-88ED-1B1D7F52A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2" y="932386"/>
            <a:ext cx="677529" cy="774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0D168-7F96-4F56-857C-1C152616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2" y="2048627"/>
            <a:ext cx="677529" cy="774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94A60-0306-476F-A359-22F1D755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3" y="3096371"/>
            <a:ext cx="677529" cy="774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68662-504A-4C48-8B5D-A7E07B17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4" y="4008606"/>
            <a:ext cx="677529" cy="774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AFC26-0955-4C11-B587-82E18079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4" y="4943053"/>
            <a:ext cx="677529" cy="774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1005C-2D12-4640-923B-C1F67742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4" y="5877500"/>
            <a:ext cx="677529" cy="774854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608374BD-876D-424C-9291-E6DA0EF9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31" y="154458"/>
            <a:ext cx="11069058" cy="663690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b="1" dirty="0">
                <a:effectLst/>
                <a:latin typeface="XCCW Joined 1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 6   RE Knowledge Organiser </a:t>
            </a:r>
            <a:r>
              <a:rPr lang="en-GB" sz="1200" b="1" dirty="0">
                <a:latin typeface="XCCW Joined 1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Autumn term 1</a:t>
            </a:r>
            <a:endParaRPr lang="en-GB" sz="1200" dirty="0">
              <a:effectLst/>
              <a:latin typeface="XCCW Joined 1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XCCW Joined 1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Anti-Racist RE: What can be done to reduce racism? Can religion help?</a:t>
            </a:r>
            <a:endParaRPr lang="en-GB" sz="1600" b="1" dirty="0">
              <a:effectLst/>
              <a:latin typeface="XCCW Joined 1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glenmere_logo_colour">
            <a:extLst>
              <a:ext uri="{FF2B5EF4-FFF2-40B4-BE49-F238E27FC236}">
                <a16:creationId xmlns:a16="http://schemas.microsoft.com/office/drawing/2014/main" id="{92DC9B44-7E7F-472C-A00F-5DEB6291A1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669" y="249490"/>
            <a:ext cx="577515" cy="568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95D47C-5255-49E6-9109-4986ACBD6B68}"/>
              </a:ext>
            </a:extLst>
          </p:cNvPr>
          <p:cNvSpPr/>
          <p:nvPr/>
        </p:nvSpPr>
        <p:spPr>
          <a:xfrm>
            <a:off x="932446" y="927660"/>
            <a:ext cx="4349768" cy="965020"/>
          </a:xfrm>
          <a:prstGeom prst="roundRect">
            <a:avLst/>
          </a:prstGeom>
          <a:solidFill>
            <a:srgbClr val="FFF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</a:rPr>
              <a:t>1. Racism: What is it, and why is it unfair?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Racism is a kind of unfairness. It is about people’s lives being made worse just because of their race, the </a:t>
            </a:r>
            <a:r>
              <a:rPr lang="en-US" sz="1050" dirty="0" err="1">
                <a:solidFill>
                  <a:schemeClr val="tx1"/>
                </a:solidFill>
              </a:rPr>
              <a:t>colour</a:t>
            </a:r>
            <a:r>
              <a:rPr lang="en-US" sz="1050" dirty="0">
                <a:solidFill>
                  <a:schemeClr val="tx1"/>
                </a:solidFill>
              </a:rPr>
              <a:t> of their skin or their ethnic group.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Religious holy books speak about treating others with goodness and fairness.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951DB-04D4-4E9B-BCBD-DD2045084014}"/>
              </a:ext>
            </a:extLst>
          </p:cNvPr>
          <p:cNvSpPr/>
          <p:nvPr/>
        </p:nvSpPr>
        <p:spPr>
          <a:xfrm>
            <a:off x="932446" y="1892680"/>
            <a:ext cx="4349768" cy="1097347"/>
          </a:xfrm>
          <a:prstGeom prst="roundRect">
            <a:avLst/>
          </a:prstGeom>
          <a:solidFill>
            <a:srgbClr val="FFF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. </a:t>
            </a:r>
            <a:r>
              <a:rPr lang="en-GB" sz="1200" b="1" dirty="0">
                <a:solidFill>
                  <a:schemeClr val="tx1"/>
                </a:solidFill>
              </a:rPr>
              <a:t>What can we learn from the stories of two statues in Bristol?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Bristol’s statue of Edward Colston was racially offensive, but the statue of John Wesley celebrates anti-slavery.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Edward Colston’s statue was dumped in Bristol docks by ‘Black Lives Matter’ protestors in spring 2020.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C93A07-850D-46ED-96DB-0392EBCA854D}"/>
              </a:ext>
            </a:extLst>
          </p:cNvPr>
          <p:cNvSpPr/>
          <p:nvPr/>
        </p:nvSpPr>
        <p:spPr>
          <a:xfrm>
            <a:off x="962526" y="3028339"/>
            <a:ext cx="4319687" cy="873149"/>
          </a:xfrm>
          <a:prstGeom prst="roundRect">
            <a:avLst/>
          </a:prstGeom>
          <a:solidFill>
            <a:srgbClr val="FFF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</a:rPr>
              <a:t>3. How did Saint Peter learn that ‘God has no favourites’?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This story matters to Christians very much because it is the moment when the new religion of Jesus stopped being ‘just for Jewish people’ and became something for everyone.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E113E08-5C9A-47D2-A8B0-A0554039A121}"/>
              </a:ext>
            </a:extLst>
          </p:cNvPr>
          <p:cNvSpPr/>
          <p:nvPr/>
        </p:nvSpPr>
        <p:spPr>
          <a:xfrm>
            <a:off x="946483" y="3955046"/>
            <a:ext cx="4349768" cy="774855"/>
          </a:xfrm>
          <a:prstGeom prst="roundRect">
            <a:avLst/>
          </a:prstGeom>
          <a:solidFill>
            <a:srgbClr val="FFF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chemeClr val="tx1"/>
              </a:solidFill>
            </a:endParaRPr>
          </a:p>
          <a:p>
            <a:endParaRPr lang="en-GB" sz="1200" b="1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4. How do Christians view science and religion?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“Treating others as you want them to treat you is a democratic thing to do because it means each person counts for one in the community, whatever their race or religion.”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568162-D5F6-4462-BCD2-0FEC6331B4E6}"/>
              </a:ext>
            </a:extLst>
          </p:cNvPr>
          <p:cNvSpPr/>
          <p:nvPr/>
        </p:nvSpPr>
        <p:spPr>
          <a:xfrm>
            <a:off x="946483" y="4783459"/>
            <a:ext cx="4349768" cy="1024447"/>
          </a:xfrm>
          <a:prstGeom prst="roundRect">
            <a:avLst/>
          </a:prstGeom>
          <a:solidFill>
            <a:srgbClr val="FFF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chemeClr val="tx1"/>
              </a:solidFill>
            </a:endParaRPr>
          </a:p>
          <a:p>
            <a:endParaRPr lang="en-GB" sz="1200" b="1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5. How do Christians worship God as the creator?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R</a:t>
            </a:r>
            <a:r>
              <a:rPr lang="en-GB" sz="1200" b="1" dirty="0" err="1">
                <a:solidFill>
                  <a:schemeClr val="tx1"/>
                </a:solidFill>
              </a:rPr>
              <a:t>osa</a:t>
            </a:r>
            <a:r>
              <a:rPr lang="en-GB" sz="1200" b="1" dirty="0">
                <a:solidFill>
                  <a:schemeClr val="tx1"/>
                </a:solidFill>
              </a:rPr>
              <a:t> Parks: </a:t>
            </a:r>
            <a:r>
              <a:rPr lang="en-US" sz="1200" dirty="0">
                <a:solidFill>
                  <a:schemeClr val="tx1"/>
                </a:solidFill>
              </a:rPr>
              <a:t>She started the ‘bus boycott’ by refusing to give her seat to a white person. Thousands of black people boycotted the busses after this, and they won the right to sit wherever they wished on busses after that.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EFEC20-387C-4CBC-A2D1-041671D3B2C9}"/>
              </a:ext>
            </a:extLst>
          </p:cNvPr>
          <p:cNvSpPr/>
          <p:nvPr/>
        </p:nvSpPr>
        <p:spPr>
          <a:xfrm>
            <a:off x="932446" y="5861465"/>
            <a:ext cx="4349767" cy="930802"/>
          </a:xfrm>
          <a:prstGeom prst="roundRect">
            <a:avLst/>
          </a:prstGeom>
          <a:solidFill>
            <a:srgbClr val="FFF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+mj-lt"/>
              </a:rPr>
              <a:t>6</a:t>
            </a:r>
            <a:r>
              <a:rPr lang="en-GB" sz="1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How can I express my own vision for justice and quality?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 Cox: </a:t>
            </a: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a Humanist, but she worked with and for people from different religions as well.</a:t>
            </a:r>
            <a:endParaRPr lang="en-GB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 Cox stood against racism, and was murdered by a person who hated her for that.</a:t>
            </a:r>
            <a:endParaRPr lang="en-GB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60ADD42-90B3-4343-8991-651C45F97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2020"/>
              </p:ext>
            </p:extLst>
          </p:nvPr>
        </p:nvGraphicFramePr>
        <p:xfrm>
          <a:off x="7818524" y="1249689"/>
          <a:ext cx="4140865" cy="524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534">
                  <a:extLst>
                    <a:ext uri="{9D8B030D-6E8A-4147-A177-3AD203B41FA5}">
                      <a16:colId xmlns:a16="http://schemas.microsoft.com/office/drawing/2014/main" val="198306764"/>
                    </a:ext>
                  </a:extLst>
                </a:gridCol>
                <a:gridCol w="2891331">
                  <a:extLst>
                    <a:ext uri="{9D8B030D-6E8A-4147-A177-3AD203B41FA5}">
                      <a16:colId xmlns:a16="http://schemas.microsoft.com/office/drawing/2014/main" val="2117846056"/>
                    </a:ext>
                  </a:extLst>
                </a:gridCol>
              </a:tblGrid>
              <a:tr h="2489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Key Vocabulary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674451"/>
                  </a:ext>
                </a:extLst>
              </a:tr>
              <a:tr h="248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Tolerance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ability or willingness to tolerate the existence of opinions or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behaviour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one dislikes or disagrees with.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552064"/>
                  </a:ext>
                </a:extLst>
              </a:tr>
              <a:tr h="248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privilege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Inherent advantages possessed by a white person on the basis of their race.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83986"/>
                  </a:ext>
                </a:extLst>
              </a:tr>
              <a:tr h="248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Hate speech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Abusive or threatening speech or writing that expresses prejudice against a particular group.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19695"/>
                  </a:ext>
                </a:extLst>
              </a:tr>
              <a:tr h="248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Justice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behaviour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treatment.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85384"/>
                  </a:ext>
                </a:extLst>
              </a:tr>
              <a:tr h="248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fact or state of belonging to a social group that has a common national or cultural tradition.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69214"/>
                  </a:ext>
                </a:extLst>
              </a:tr>
              <a:tr h="497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Racism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belief that different races possess distinct characteristics, abilities, or qualities, especially so as to distinguish them as inferior or superior to one another.ng to science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63295"/>
                  </a:ext>
                </a:extLst>
              </a:tr>
              <a:tr h="248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Prejudice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Preconceived opinion that is not based on reason or actual experience.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734991"/>
                  </a:ext>
                </a:extLst>
              </a:tr>
              <a:tr h="248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Fairness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Impartial and just treatment or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behaviour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without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favouritism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discrimination.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0671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8AF1B0F-C3F8-41DC-B841-E69AA402D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770" y="990321"/>
            <a:ext cx="2163438" cy="3053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16D6BE-5DFA-4313-BC21-CA3FC9189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428" y="3806414"/>
            <a:ext cx="2163438" cy="28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E15558E6A23469C0976DE1268E14D" ma:contentTypeVersion="13" ma:contentTypeDescription="Create a new document." ma:contentTypeScope="" ma:versionID="ee7d6a8ccf3b9b765ee109863de038cd">
  <xsd:schema xmlns:xsd="http://www.w3.org/2001/XMLSchema" xmlns:xs="http://www.w3.org/2001/XMLSchema" xmlns:p="http://schemas.microsoft.com/office/2006/metadata/properties" xmlns:ns2="fa9eaaf2-8dc7-4ebb-83f3-99938bfb8ee0" xmlns:ns3="bb438815-5bee-4dbe-9cb4-1a6711940c6b" targetNamespace="http://schemas.microsoft.com/office/2006/metadata/properties" ma:root="true" ma:fieldsID="449cc6a08588a2e43d5439a91762989c" ns2:_="" ns3:_="">
    <xsd:import namespace="fa9eaaf2-8dc7-4ebb-83f3-99938bfb8ee0"/>
    <xsd:import namespace="bb438815-5bee-4dbe-9cb4-1a6711940c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eaaf2-8dc7-4ebb-83f3-99938bfb8e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7d78c48-43eb-4b88-8536-2fb462f28f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38815-5bee-4dbe-9cb4-1a6711940c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2e4f1e4-0f33-46dd-ad79-f579cfe02e33}" ma:internalName="TaxCatchAll" ma:showField="CatchAllData" ma:web="bb438815-5bee-4dbe-9cb4-1a6711940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9eaaf2-8dc7-4ebb-83f3-99938bfb8ee0">
      <Terms xmlns="http://schemas.microsoft.com/office/infopath/2007/PartnerControls"/>
    </lcf76f155ced4ddcb4097134ff3c332f>
    <TaxCatchAll xmlns="bb438815-5bee-4dbe-9cb4-1a6711940c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C8368E-A76A-41D4-B1D8-FB761220F895}"/>
</file>

<file path=customXml/itemProps2.xml><?xml version="1.0" encoding="utf-8"?>
<ds:datastoreItem xmlns:ds="http://schemas.openxmlformats.org/officeDocument/2006/customXml" ds:itemID="{9CBA1018-F8B8-49BC-9C4A-3B67CB4DEBC5}">
  <ds:schemaRefs>
    <ds:schemaRef ds:uri="290ea9c4-c152-4d9e-bfd5-b587942e2674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e77fa31-422f-40f2-8aa3-a2b434f1c262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641475-3B2B-4FF7-BD47-D4488351D4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469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XCCW Joined 12a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 Siddons</dc:creator>
  <cp:lastModifiedBy>Ghislaine Pell</cp:lastModifiedBy>
  <cp:revision>23</cp:revision>
  <dcterms:created xsi:type="dcterms:W3CDTF">2023-02-03T10:40:57Z</dcterms:created>
  <dcterms:modified xsi:type="dcterms:W3CDTF">2023-08-18T10:00:16Z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0x010100CB0E15558E6A23469C0976DE1268E14D</vt:lpwstr>
  </property>
</Properties>
</file>