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4D1"/>
    <a:srgbClr val="FFECAF"/>
    <a:srgbClr val="FFCC99"/>
    <a:srgbClr val="DEBDFF"/>
    <a:srgbClr val="FFCCFF"/>
    <a:srgbClr val="CC99FF"/>
    <a:srgbClr val="FF99FF"/>
    <a:srgbClr val="CCCCFF"/>
    <a:srgbClr val="CC00CC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48" d="100"/>
          <a:sy n="48" d="100"/>
        </p:scale>
        <p:origin x="67" y="8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EF9EB-A4BC-447E-87D2-E9DFA2C63A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03BE23-C357-48EB-8229-B81628EDAA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1B183E-B257-40C6-82FF-B4CBB93DA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E2577C-1629-4515-8B1B-637116E86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2B6130-CC9B-4CBA-B001-A972A3C7E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7409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A82FE-1EC7-4F1E-81F9-FF60EACB1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DDA8A9-127A-4B22-9475-8660E31C49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4348E-3B6C-465C-A5CA-BA74F7B63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D182FF-6E21-4ECE-B6BD-694B7A848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D5345-B345-4877-A7C4-5877FFF5E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331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9BA86F-A0D1-4564-B3CD-76D6FBB3B9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ECD330-6A38-4705-87AF-C7B2E354C4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BD0F6A-3F87-4DB1-81C5-1B5744DAA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BB9EA-5944-4825-A34F-98B910EF9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42C415-16FB-48E3-9E1A-8972890CA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547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7AD73-4342-4408-B4AE-31AB2741D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7CDF4-9D36-4044-8903-9AB8169BC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D76042-B0FB-42D1-BA9B-BA3D467AC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640EEC-1107-41E5-B9CA-93E89EF00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946FAC-1A0F-4D98-AE42-EAD682C57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832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2C855-5161-42BB-AE16-6E653E985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FB166E-1CCC-4B79-81C0-B62BB8CE21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BA195D-3FF6-4C5D-93EB-52F82A791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BDF8E9-ADFF-4C96-A5AF-D0A5B7F48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6F02C2-6608-4152-AEDE-44B8C27C4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8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A8B7B-9A30-4477-B3EC-9AD3995F5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435D3-3F63-4554-A4BE-7BE1A2D30C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32648A-6904-40B8-86F7-5B4D5B10F3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661A86-6B6F-4F47-B921-1FB190677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ED9475-1405-47DE-B51A-D2C440DE6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AD12A5-E9C8-42E1-8D4A-BE0FF09EE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75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C9D47-295B-4729-BE52-D14FA9907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E59F3B-9490-499F-A5B8-9300B9A284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023508-687D-47D2-A3D6-5F02E7FFFC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9EDDAC-DFA2-4000-B3A0-0FDFCCC3A3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D30297-03CD-4C26-98C0-DC77BABE12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0F2A5C-F1DC-4847-B44B-D48CA52A9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81C69E-9B0D-41BD-94A7-BF0557888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2A5C5D-856A-43C9-9B55-773B8E99F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904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76F9B-A9D8-41D2-A9BA-E1919BAC4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8B4BA4-9FB3-4BE5-BCB8-7F241EDBC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31BFDD-C998-4E25-B1E7-F98C85258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0B657A-A1CF-4946-9FAD-059DE5223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154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09EA9B-D1B9-4469-AE75-5FA8D45CE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0E9242-251D-4666-A642-0E6C1F85C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7DA89C-5E6C-4DE3-9C0F-C58FB553A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251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7A30E-7AD1-4CE4-97E2-2773918B0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A7B3F-D5FE-41F5-BB79-BC92CCED10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F2CF03-318B-4E8F-A39A-15457C6BCD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8B9238-A5D2-48E5-BF8F-6DB18A662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52EAE4-F474-468C-B67E-A2626B8E0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CEF39D-DCCC-4323-9339-3AE9B2E33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11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E43E4-0D6F-4036-B5F3-8FBE443E7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F242B0-2106-44BA-9D79-1218013C00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9BA7FB-BA67-4219-9AA4-65D56580FB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2D9C1A-5C51-4ABE-9A16-3BE1044CE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D758C3-9C4C-42D2-9CAB-BF2C367CE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6B020A-CDF7-454E-85D8-EA71D265E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5589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E400C8-56F5-4C12-B775-1670ECAA1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762E6F-0D50-4CAB-B449-ACA7DE4089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586283-DA6C-4CD2-87C6-F9008E586C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BD0F2-FF24-4C39-BCC6-930E96029B7C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F858E8-86C6-4E3F-9FFE-DD43675EF6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94DBC9-B0E2-454F-A5FE-3697AA68E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8768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2">
            <a:extLst>
              <a:ext uri="{FF2B5EF4-FFF2-40B4-BE49-F238E27FC236}">
                <a16:creationId xmlns:a16="http://schemas.microsoft.com/office/drawing/2014/main" id="{608374BD-876D-424C-9291-E6DA0EF922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754" y="177010"/>
            <a:ext cx="11429330" cy="911074"/>
          </a:xfrm>
          <a:prstGeom prst="rect">
            <a:avLst/>
          </a:prstGeom>
          <a:solidFill>
            <a:srgbClr val="FFF4D1"/>
          </a:solidFill>
          <a:ln w="76200">
            <a:solidFill>
              <a:srgbClr val="7030A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endParaRPr lang="en-GB" sz="1200" b="1" dirty="0">
              <a:effectLst/>
              <a:latin typeface="XCCW Joined 12a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1600" b="1" dirty="0">
                <a:effectLst/>
                <a:latin typeface="XCCW Joined 12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Year 6   Computing &amp; ICT Knowledge Organiser </a:t>
            </a:r>
            <a:r>
              <a:rPr lang="en-GB" sz="1600" b="1" dirty="0">
                <a:latin typeface="XCCW Joined 12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Autumn 2</a:t>
            </a:r>
            <a:endParaRPr lang="en-GB" sz="1600" dirty="0">
              <a:effectLst/>
              <a:latin typeface="XCCW Joined 12a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sz="1600" b="1" dirty="0">
                <a:latin typeface="XCCW Joined 12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GB" sz="1600" b="1" dirty="0" err="1">
                <a:latin typeface="XCCW Joined 12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reating</a:t>
            </a:r>
            <a:r>
              <a:rPr lang="en-GB" sz="1600" b="1" dirty="0">
                <a:latin typeface="XCCW Joined 12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Media: Web Page Creation</a:t>
            </a:r>
            <a:endParaRPr lang="en-GB" sz="1600" b="1" dirty="0">
              <a:effectLst/>
              <a:latin typeface="XCCW Joined 12a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 descr="glenmere_logo_colour">
            <a:extLst>
              <a:ext uri="{FF2B5EF4-FFF2-40B4-BE49-F238E27FC236}">
                <a16:creationId xmlns:a16="http://schemas.microsoft.com/office/drawing/2014/main" id="{92DC9B44-7E7F-472C-A00F-5DEB6291A10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9011" y="213250"/>
            <a:ext cx="1010887" cy="838594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5D95D47C-5255-49E6-9109-4986ACBD6B68}"/>
              </a:ext>
            </a:extLst>
          </p:cNvPr>
          <p:cNvSpPr/>
          <p:nvPr/>
        </p:nvSpPr>
        <p:spPr>
          <a:xfrm>
            <a:off x="932445" y="1169040"/>
            <a:ext cx="4572007" cy="883699"/>
          </a:xfrm>
          <a:prstGeom prst="roundRect">
            <a:avLst/>
          </a:prstGeom>
          <a:solidFill>
            <a:srgbClr val="FFF4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>
                <a:solidFill>
                  <a:schemeClr val="tx1"/>
                </a:solidFill>
              </a:rPr>
              <a:t>1</a:t>
            </a:r>
            <a:r>
              <a:rPr lang="en-GB" sz="1200" dirty="0">
                <a:solidFill>
                  <a:schemeClr val="tx1"/>
                </a:solidFill>
              </a:rPr>
              <a:t>.</a:t>
            </a:r>
            <a:r>
              <a:rPr lang="en-GB" sz="1200" b="1" dirty="0">
                <a:solidFill>
                  <a:schemeClr val="tx1"/>
                </a:solidFill>
              </a:rPr>
              <a:t>What makes a good website</a:t>
            </a:r>
          </a:p>
          <a:p>
            <a:r>
              <a:rPr lang="en-US" sz="1200" dirty="0">
                <a:solidFill>
                  <a:schemeClr val="tx1"/>
                </a:solidFill>
              </a:rPr>
              <a:t>A</a:t>
            </a:r>
            <a:r>
              <a:rPr lang="en-GB" sz="1200" dirty="0">
                <a:solidFill>
                  <a:schemeClr val="tx1"/>
                </a:solidFill>
              </a:rPr>
              <a:t> website is a collection of information relating to a particular topic. Websites can be accessed on a range of devices</a:t>
            </a:r>
          </a:p>
          <a:p>
            <a:r>
              <a:rPr lang="en-US" sz="1200" dirty="0">
                <a:solidFill>
                  <a:schemeClr val="tx1"/>
                </a:solidFill>
              </a:rPr>
              <a:t>W</a:t>
            </a:r>
            <a:r>
              <a:rPr lang="en-GB" sz="1200" dirty="0" err="1">
                <a:solidFill>
                  <a:schemeClr val="tx1"/>
                </a:solidFill>
              </a:rPr>
              <a:t>ebsites</a:t>
            </a:r>
            <a:r>
              <a:rPr lang="en-GB" sz="1200" dirty="0">
                <a:solidFill>
                  <a:schemeClr val="tx1"/>
                </a:solidFill>
              </a:rPr>
              <a:t> can be made up of lots of different web pages</a:t>
            </a:r>
          </a:p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7C951DB-04D4-4E9B-BCBD-DD2045084014}"/>
              </a:ext>
            </a:extLst>
          </p:cNvPr>
          <p:cNvSpPr/>
          <p:nvPr/>
        </p:nvSpPr>
        <p:spPr>
          <a:xfrm>
            <a:off x="912262" y="2160444"/>
            <a:ext cx="4592190" cy="882094"/>
          </a:xfrm>
          <a:prstGeom prst="roundRect">
            <a:avLst/>
          </a:prstGeom>
          <a:solidFill>
            <a:srgbClr val="FFF4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>
                <a:solidFill>
                  <a:schemeClr val="tx1"/>
                </a:solidFill>
              </a:rPr>
              <a:t>2</a:t>
            </a:r>
            <a:r>
              <a:rPr lang="en-GB" sz="1200" dirty="0">
                <a:solidFill>
                  <a:schemeClr val="tx1"/>
                </a:solidFill>
              </a:rPr>
              <a:t>. </a:t>
            </a:r>
            <a:r>
              <a:rPr lang="en-GB" sz="1200" b="1" dirty="0">
                <a:solidFill>
                  <a:schemeClr val="tx1"/>
                </a:solidFill>
              </a:rPr>
              <a:t>How would you lay out your webpage?</a:t>
            </a:r>
          </a:p>
          <a:p>
            <a:r>
              <a:rPr lang="en-US" sz="1200" dirty="0">
                <a:solidFill>
                  <a:schemeClr val="tx1"/>
                </a:solidFill>
              </a:rPr>
              <a:t>W</a:t>
            </a:r>
            <a:r>
              <a:rPr lang="en-GB" sz="1200" dirty="0">
                <a:solidFill>
                  <a:schemeClr val="tx1"/>
                </a:solidFill>
              </a:rPr>
              <a:t>eb pages include the website name, a logo, headers (banners), information and different media</a:t>
            </a:r>
          </a:p>
          <a:p>
            <a:r>
              <a:rPr lang="en-US" sz="1200" dirty="0">
                <a:solidFill>
                  <a:schemeClr val="tx1"/>
                </a:solidFill>
              </a:rPr>
              <a:t>W</a:t>
            </a:r>
            <a:r>
              <a:rPr lang="en-GB" sz="1200" dirty="0" err="1">
                <a:solidFill>
                  <a:schemeClr val="tx1"/>
                </a:solidFill>
              </a:rPr>
              <a:t>ebsites</a:t>
            </a:r>
            <a:r>
              <a:rPr lang="en-GB" sz="1200" dirty="0">
                <a:solidFill>
                  <a:schemeClr val="tx1"/>
                </a:solidFill>
              </a:rPr>
              <a:t> are created for a purpose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40C93A07-850D-46ED-96DB-0392EBCA854D}"/>
              </a:ext>
            </a:extLst>
          </p:cNvPr>
          <p:cNvSpPr/>
          <p:nvPr/>
        </p:nvSpPr>
        <p:spPr>
          <a:xfrm>
            <a:off x="932445" y="3125945"/>
            <a:ext cx="4576149" cy="858746"/>
          </a:xfrm>
          <a:prstGeom prst="roundRect">
            <a:avLst/>
          </a:prstGeom>
          <a:solidFill>
            <a:srgbClr val="FFF4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>
                <a:solidFill>
                  <a:schemeClr val="tx1"/>
                </a:solidFill>
              </a:rPr>
              <a:t>3. Copyright or </a:t>
            </a:r>
            <a:r>
              <a:rPr lang="en-GB" sz="1200" b="1" dirty="0" err="1">
                <a:solidFill>
                  <a:schemeClr val="tx1"/>
                </a:solidFill>
              </a:rPr>
              <a:t>copyWRONG</a:t>
            </a:r>
            <a:r>
              <a:rPr lang="en-GB" sz="1200" b="1" dirty="0">
                <a:solidFill>
                  <a:schemeClr val="tx1"/>
                </a:solidFill>
              </a:rPr>
              <a:t>?</a:t>
            </a:r>
          </a:p>
          <a:p>
            <a:r>
              <a:rPr lang="en-US" sz="1200" dirty="0">
                <a:solidFill>
                  <a:schemeClr val="tx1"/>
                </a:solidFill>
              </a:rPr>
              <a:t>I</a:t>
            </a:r>
            <a:r>
              <a:rPr lang="en-GB" sz="1200" dirty="0">
                <a:solidFill>
                  <a:schemeClr val="tx1"/>
                </a:solidFill>
              </a:rPr>
              <a:t>f you want access to someone else’s work you should ask permission, give credit to the person who made it or buy it (if it has a cost attached)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7E113E08-5C9A-47D2-A8B0-A0554039A121}"/>
              </a:ext>
            </a:extLst>
          </p:cNvPr>
          <p:cNvSpPr/>
          <p:nvPr/>
        </p:nvSpPr>
        <p:spPr>
          <a:xfrm>
            <a:off x="946483" y="4022439"/>
            <a:ext cx="4572007" cy="717517"/>
          </a:xfrm>
          <a:prstGeom prst="roundRect">
            <a:avLst/>
          </a:prstGeom>
          <a:solidFill>
            <a:srgbClr val="FFF4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>
                <a:solidFill>
                  <a:schemeClr val="tx1"/>
                </a:solidFill>
              </a:rPr>
              <a:t>4. How does it look?</a:t>
            </a:r>
          </a:p>
          <a:p>
            <a:r>
              <a:rPr lang="en-US" sz="1200" dirty="0">
                <a:solidFill>
                  <a:schemeClr val="tx1"/>
                </a:solidFill>
              </a:rPr>
              <a:t>W</a:t>
            </a:r>
            <a:r>
              <a:rPr lang="en-GB" sz="1200" dirty="0">
                <a:solidFill>
                  <a:schemeClr val="tx1"/>
                </a:solidFill>
              </a:rPr>
              <a:t>hen creating web pages on Google Sites, it is important to view how the web page looks on different devices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6A568162-D5F6-4462-BCD2-0FEC6331B4E6}"/>
              </a:ext>
            </a:extLst>
          </p:cNvPr>
          <p:cNvSpPr/>
          <p:nvPr/>
        </p:nvSpPr>
        <p:spPr>
          <a:xfrm>
            <a:off x="929373" y="4785234"/>
            <a:ext cx="4557968" cy="774854"/>
          </a:xfrm>
          <a:prstGeom prst="roundRect">
            <a:avLst/>
          </a:prstGeom>
          <a:solidFill>
            <a:srgbClr val="FFF4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>
                <a:solidFill>
                  <a:schemeClr val="tx1"/>
                </a:solidFill>
              </a:rPr>
              <a:t>5. Follow the breadcrumbs</a:t>
            </a:r>
          </a:p>
          <a:p>
            <a:r>
              <a:rPr lang="en-US" sz="1200" dirty="0">
                <a:solidFill>
                  <a:schemeClr val="tx1"/>
                </a:solidFill>
              </a:rPr>
              <a:t>B</a:t>
            </a:r>
            <a:r>
              <a:rPr lang="en-GB" sz="1200" dirty="0" err="1">
                <a:solidFill>
                  <a:schemeClr val="tx1"/>
                </a:solidFill>
              </a:rPr>
              <a:t>readcrumb</a:t>
            </a:r>
            <a:r>
              <a:rPr lang="en-GB" sz="1200" dirty="0">
                <a:solidFill>
                  <a:schemeClr val="tx1"/>
                </a:solidFill>
              </a:rPr>
              <a:t> trails (or navigation paths help you when navigating a website. They allow users to keep track of where they have been on the website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ABEFEC20-387C-4CBC-A2D1-041671D3B2C9}"/>
              </a:ext>
            </a:extLst>
          </p:cNvPr>
          <p:cNvSpPr/>
          <p:nvPr/>
        </p:nvSpPr>
        <p:spPr>
          <a:xfrm>
            <a:off x="946483" y="5605366"/>
            <a:ext cx="4557967" cy="977395"/>
          </a:xfrm>
          <a:prstGeom prst="roundRect">
            <a:avLst/>
          </a:prstGeom>
          <a:solidFill>
            <a:srgbClr val="FFF4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>
                <a:solidFill>
                  <a:schemeClr val="tx1"/>
                </a:solidFill>
              </a:rPr>
              <a:t>6. Think before you link</a:t>
            </a:r>
          </a:p>
          <a:p>
            <a:r>
              <a:rPr lang="en-US" sz="1200" dirty="0">
                <a:solidFill>
                  <a:schemeClr val="tx1"/>
                </a:solidFill>
              </a:rPr>
              <a:t>W</a:t>
            </a:r>
            <a:r>
              <a:rPr lang="en-GB" sz="1200" dirty="0">
                <a:solidFill>
                  <a:schemeClr val="tx1"/>
                </a:solidFill>
              </a:rPr>
              <a:t>hen adding links to external websites it is important to consider factors: the link might change, content might change. The site might not be secure or might not be trustworthy. </a:t>
            </a:r>
          </a:p>
          <a:p>
            <a:r>
              <a:rPr lang="en-US" sz="1200" dirty="0">
                <a:solidFill>
                  <a:schemeClr val="tx1"/>
                </a:solidFill>
              </a:rPr>
              <a:t>R</a:t>
            </a:r>
            <a:r>
              <a:rPr lang="en-GB" sz="1200" dirty="0" err="1">
                <a:solidFill>
                  <a:schemeClr val="tx1"/>
                </a:solidFill>
              </a:rPr>
              <a:t>emember</a:t>
            </a:r>
            <a:r>
              <a:rPr lang="en-GB" sz="1200" dirty="0">
                <a:solidFill>
                  <a:schemeClr val="tx1"/>
                </a:solidFill>
              </a:rPr>
              <a:t> to also give </a:t>
            </a:r>
            <a:r>
              <a:rPr lang="en-GB" sz="1200" dirty="0" err="1">
                <a:solidFill>
                  <a:schemeClr val="tx1"/>
                </a:solidFill>
              </a:rPr>
              <a:t>creadit</a:t>
            </a:r>
            <a:r>
              <a:rPr lang="en-GB" sz="1200" dirty="0">
                <a:solidFill>
                  <a:schemeClr val="tx1"/>
                </a:solidFill>
              </a:rPr>
              <a:t> to the site</a:t>
            </a: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A60ADD42-90B3-4343-8991-651C45F97F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6151674"/>
              </p:ext>
            </p:extLst>
          </p:nvPr>
        </p:nvGraphicFramePr>
        <p:xfrm>
          <a:off x="6812880" y="1216919"/>
          <a:ext cx="4867018" cy="5289719"/>
        </p:xfrm>
        <a:graphic>
          <a:graphicData uri="http://schemas.openxmlformats.org/drawingml/2006/table">
            <a:tbl>
              <a:tblPr firstRow="1" firstCol="1" bandRow="1">
                <a:tableStyleId>{D27102A9-8310-4765-A935-A1911B00CA55}</a:tableStyleId>
              </a:tblPr>
              <a:tblGrid>
                <a:gridCol w="1384636">
                  <a:extLst>
                    <a:ext uri="{9D8B030D-6E8A-4147-A177-3AD203B41FA5}">
                      <a16:colId xmlns:a16="http://schemas.microsoft.com/office/drawing/2014/main" val="198306764"/>
                    </a:ext>
                  </a:extLst>
                </a:gridCol>
                <a:gridCol w="3482382">
                  <a:extLst>
                    <a:ext uri="{9D8B030D-6E8A-4147-A177-3AD203B41FA5}">
                      <a16:colId xmlns:a16="http://schemas.microsoft.com/office/drawing/2014/main" val="2117846056"/>
                    </a:ext>
                  </a:extLst>
                </a:gridCol>
              </a:tblGrid>
              <a:tr h="295517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Key Vocabulary 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8674451"/>
                  </a:ext>
                </a:extLst>
              </a:tr>
              <a:tr h="7764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Website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set of related web pages located under a single domain name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7552064"/>
                  </a:ext>
                </a:extLst>
              </a:tr>
              <a:tr h="5910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Webpage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Web pages make up different websites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5383986"/>
                  </a:ext>
                </a:extLst>
              </a:tr>
              <a:tr h="8865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Copyright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law that gives the owner of a piece of work the right to decide what other people can do with it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1519695"/>
                  </a:ext>
                </a:extLst>
              </a:tr>
              <a:tr h="5466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Browser 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Allows people to navigate or find their way around the World Wide Web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50585384"/>
                  </a:ext>
                </a:extLst>
              </a:tr>
              <a:tr h="8199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Hyperlink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way to connect one thing on the internet to another thing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79769214"/>
                  </a:ext>
                </a:extLst>
              </a:tr>
              <a:tr h="8199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Media 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Media includes images, sounds, video or animations that complement the text on the website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39461623"/>
                  </a:ext>
                </a:extLst>
              </a:tr>
            </a:tbl>
          </a:graphicData>
        </a:graphic>
      </p:graphicFrame>
      <p:pic>
        <p:nvPicPr>
          <p:cNvPr id="20" name="Picture 19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445" y="269959"/>
            <a:ext cx="987909" cy="761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005" y="1250668"/>
            <a:ext cx="856441" cy="773021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24" y="2225796"/>
            <a:ext cx="856441" cy="773021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558" y="3147139"/>
            <a:ext cx="856441" cy="773021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042" y="5852111"/>
            <a:ext cx="856441" cy="773021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22" y="4975453"/>
            <a:ext cx="856441" cy="773021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23" y="4067468"/>
            <a:ext cx="856441" cy="773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25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3199</TotalTime>
  <Words>333</Words>
  <Application>Microsoft Office PowerPoint</Application>
  <PresentationFormat>Widescreen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XCCW Joined 12a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Rea Siddons</dc:creator>
  <cp:lastModifiedBy>Emma Carton</cp:lastModifiedBy>
  <cp:revision>46</cp:revision>
  <dcterms:created xsi:type="dcterms:W3CDTF">2023-02-03T10:40:57Z</dcterms:created>
  <dcterms:modified xsi:type="dcterms:W3CDTF">2023-10-16T20:16:28Z</dcterms:modified>
</cp:coreProperties>
</file>