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032C6-4B87-421D-B4B7-2821EF264331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5714-AD9E-4F10-B767-7780468BCE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91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032C6-4B87-421D-B4B7-2821EF264331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5714-AD9E-4F10-B767-7780468BCE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56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032C6-4B87-421D-B4B7-2821EF264331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5714-AD9E-4F10-B767-7780468BCE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319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032C6-4B87-421D-B4B7-2821EF264331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5714-AD9E-4F10-B767-7780468BCE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726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032C6-4B87-421D-B4B7-2821EF264331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5714-AD9E-4F10-B767-7780468BCE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29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032C6-4B87-421D-B4B7-2821EF264331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5714-AD9E-4F10-B767-7780468BCE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288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032C6-4B87-421D-B4B7-2821EF264331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5714-AD9E-4F10-B767-7780468BCE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106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032C6-4B87-421D-B4B7-2821EF264331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5714-AD9E-4F10-B767-7780468BCE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125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032C6-4B87-421D-B4B7-2821EF264331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5714-AD9E-4F10-B767-7780468BCE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577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032C6-4B87-421D-B4B7-2821EF264331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5714-AD9E-4F10-B767-7780468BCE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822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032C6-4B87-421D-B4B7-2821EF264331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5714-AD9E-4F10-B767-7780468BCE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395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032C6-4B87-421D-B4B7-2821EF264331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85714-AD9E-4F10-B767-7780468BCE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38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306285" y="196591"/>
            <a:ext cx="9029815" cy="532280"/>
          </a:xfrm>
          <a:prstGeom prst="roundRect">
            <a:avLst/>
          </a:prstGeom>
          <a:solidFill>
            <a:srgbClr val="FF99FF"/>
          </a:solidFill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XCCW Joined 12a" panose="03050602040000000000" pitchFamily="66" charset="0"/>
              </a:rPr>
              <a:t>Year 6 PSHE Knowledge Organiser </a:t>
            </a:r>
            <a:r>
              <a:rPr lang="en-GB" sz="1100" b="1" dirty="0">
                <a:solidFill>
                  <a:schemeClr val="tx1"/>
                </a:solidFill>
                <a:latin typeface="XCCW Joined 12a" panose="03050602040000000000" pitchFamily="66" charset="0"/>
              </a:rPr>
              <a:t>Autumn 1 </a:t>
            </a:r>
            <a:r>
              <a:rPr lang="en-GB" sz="1600" b="1" dirty="0">
                <a:solidFill>
                  <a:schemeClr val="tx1"/>
                </a:solidFill>
                <a:latin typeface="XCCW Joined 12a" panose="03050602040000000000" pitchFamily="66" charset="0"/>
              </a:rPr>
              <a:t>– Families and relationships </a:t>
            </a:r>
          </a:p>
        </p:txBody>
      </p:sp>
      <p:pic>
        <p:nvPicPr>
          <p:cNvPr id="5" name="Picture 4" descr="glenmere_logo_colour">
            <a:extLst>
              <a:ext uri="{FF2B5EF4-FFF2-40B4-BE49-F238E27FC236}">
                <a16:creationId xmlns:a16="http://schemas.microsoft.com/office/drawing/2014/main" id="{92DC9B44-7E7F-472C-A00F-5DEB6291A10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943" y="116927"/>
            <a:ext cx="1010887" cy="83859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187865"/>
              </p:ext>
            </p:extLst>
          </p:nvPr>
        </p:nvGraphicFramePr>
        <p:xfrm>
          <a:off x="195943" y="1034499"/>
          <a:ext cx="3594179" cy="562691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75182">
                  <a:extLst>
                    <a:ext uri="{9D8B030D-6E8A-4147-A177-3AD203B41FA5}">
                      <a16:colId xmlns:a16="http://schemas.microsoft.com/office/drawing/2014/main" val="429492238"/>
                    </a:ext>
                  </a:extLst>
                </a:gridCol>
                <a:gridCol w="2518997">
                  <a:extLst>
                    <a:ext uri="{9D8B030D-6E8A-4147-A177-3AD203B41FA5}">
                      <a16:colId xmlns:a16="http://schemas.microsoft.com/office/drawing/2014/main" val="3435564291"/>
                    </a:ext>
                  </a:extLst>
                </a:gridCol>
              </a:tblGrid>
              <a:tr h="912022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  <a:latin typeface="+mn-lt"/>
                        </a:rPr>
                        <a:t>Key Vocabulary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60008"/>
                  </a:ext>
                </a:extLst>
              </a:tr>
              <a:tr h="912022">
                <a:tc>
                  <a:txBody>
                    <a:bodyPr/>
                    <a:lstStyle/>
                    <a:p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Authority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A person with high status and decision making power.</a:t>
                      </a:r>
                      <a:endParaRPr lang="en-GB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115488"/>
                  </a:ext>
                </a:extLst>
              </a:tr>
              <a:tr h="912022"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+mn-lt"/>
                        </a:rPr>
                        <a:t>Conflict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A disagreement or argument.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833432"/>
                  </a:ext>
                </a:extLst>
              </a:tr>
              <a:tr h="912022"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+mn-lt"/>
                        </a:rPr>
                        <a:t>Grieving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A period of sadness that someone experiences when </a:t>
                      </a:r>
                    </a:p>
                    <a:p>
                      <a:r>
                        <a:rPr lang="en-US" sz="1600" dirty="0">
                          <a:latin typeface="+mn-lt"/>
                        </a:rPr>
                        <a:t>someone close to them dies.</a:t>
                      </a:r>
                      <a:endParaRPr lang="en-GB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248444"/>
                  </a:ext>
                </a:extLst>
              </a:tr>
              <a:tr h="912022"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+mn-lt"/>
                        </a:rPr>
                        <a:t>Resolve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To find a solution to a problem.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047907"/>
                  </a:ext>
                </a:extLst>
              </a:tr>
              <a:tr h="912022"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+mn-lt"/>
                        </a:rPr>
                        <a:t>Stereotype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A view or idea about something, often someone, </a:t>
                      </a:r>
                    </a:p>
                    <a:p>
                      <a:r>
                        <a:rPr lang="en-US" sz="1600" dirty="0">
                          <a:latin typeface="+mn-lt"/>
                        </a:rPr>
                        <a:t>which is often untrue.</a:t>
                      </a:r>
                      <a:endParaRPr lang="en-GB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751425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681335"/>
              </p:ext>
            </p:extLst>
          </p:nvPr>
        </p:nvGraphicFramePr>
        <p:xfrm>
          <a:off x="3949148" y="808535"/>
          <a:ext cx="7945523" cy="5788916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7945523">
                  <a:extLst>
                    <a:ext uri="{9D8B030D-6E8A-4147-A177-3AD203B41FA5}">
                      <a16:colId xmlns:a16="http://schemas.microsoft.com/office/drawing/2014/main" val="25310352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43050" algn="l"/>
                        </a:tabLs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Key Knowledge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0431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1543050" algn="l"/>
                        </a:tabLst>
                      </a:pPr>
                      <a:r>
                        <a:rPr lang="en-US" sz="1200" u="sng" dirty="0">
                          <a:effectLst/>
                        </a:rPr>
                        <a:t>R</a:t>
                      </a:r>
                      <a:r>
                        <a:rPr lang="en-GB" sz="1200" u="sng" dirty="0" err="1">
                          <a:effectLst/>
                        </a:rPr>
                        <a:t>espect</a:t>
                      </a:r>
                      <a:endParaRPr lang="en-GB" sz="1200" u="sng" dirty="0">
                        <a:effectLst/>
                      </a:endParaRPr>
                    </a:p>
                    <a:p>
                      <a:pPr marL="285750" lvl="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543050" algn="l"/>
                        </a:tabLst>
                      </a:pPr>
                      <a:r>
                        <a:rPr lang="en-US" sz="1600" u="none" dirty="0">
                          <a:effectLst/>
                        </a:rPr>
                        <a:t>Sometimes people might lose your respect but this can be returned if they change their </a:t>
                      </a:r>
                      <a:r>
                        <a:rPr lang="en-US" sz="1600" u="none" dirty="0" err="1">
                          <a:effectLst/>
                        </a:rPr>
                        <a:t>behaviours</a:t>
                      </a:r>
                      <a:r>
                        <a:rPr lang="en-US" sz="1600" u="none" dirty="0">
                          <a:effectLst/>
                        </a:rPr>
                        <a:t>.</a:t>
                      </a:r>
                    </a:p>
                    <a:p>
                      <a:pPr marL="285750" lvl="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543050" algn="l"/>
                        </a:tabLst>
                      </a:pPr>
                      <a:r>
                        <a:rPr lang="en-US" sz="1600" u="none" dirty="0">
                          <a:effectLst/>
                        </a:rPr>
                        <a:t>Different people we know might respect us for different reasons. </a:t>
                      </a:r>
                    </a:p>
                  </a:txBody>
                  <a:tcPr marL="68580" marR="68580" marT="0" marB="0">
                    <a:solidFill>
                      <a:srgbClr val="FFCCFF">
                        <a:alpha val="7411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0993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1543050" algn="l"/>
                        </a:tabLst>
                      </a:pPr>
                      <a:r>
                        <a:rPr lang="en-GB" sz="1200" u="sng" dirty="0">
                          <a:effectLst/>
                        </a:rPr>
                        <a:t>Respectful Relationships</a:t>
                      </a:r>
                    </a:p>
                    <a:p>
                      <a:pPr marL="285750" lvl="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543050" algn="l"/>
                        </a:tabLst>
                      </a:pPr>
                      <a:r>
                        <a:rPr lang="en-US" sz="1600" u="none" dirty="0">
                          <a:effectLst/>
                        </a:rPr>
                        <a:t>Respectful </a:t>
                      </a:r>
                      <a:r>
                        <a:rPr lang="en-US" sz="1600" u="none" dirty="0" err="1">
                          <a:effectLst/>
                        </a:rPr>
                        <a:t>behaviour</a:t>
                      </a:r>
                      <a:r>
                        <a:rPr lang="en-US" sz="1600" u="none" dirty="0">
                          <a:effectLst/>
                        </a:rPr>
                        <a:t> can sometimes come across as passive which means letting others take responsibility or make decisions.</a:t>
                      </a:r>
                    </a:p>
                    <a:p>
                      <a:pPr marL="285750" lvl="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543050" algn="l"/>
                        </a:tabLst>
                      </a:pPr>
                      <a:r>
                        <a:rPr lang="en-US" sz="1600" u="none" dirty="0">
                          <a:effectLst/>
                        </a:rPr>
                        <a:t>Alternatively, someone can be assertive, which means they behave confidently and are not frightened to say what they want or believe.</a:t>
                      </a:r>
                      <a:endParaRPr lang="en-GB" sz="1600" u="none" dirty="0">
                        <a:effectLst/>
                      </a:endParaRPr>
                    </a:p>
                  </a:txBody>
                  <a:tcPr marL="68580" marR="68580" marT="0" marB="0">
                    <a:solidFill>
                      <a:srgbClr val="FFCCFF">
                        <a:alpha val="7411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8253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1543050" algn="l"/>
                        </a:tabLst>
                      </a:pPr>
                      <a:r>
                        <a:rPr lang="en-GB" sz="1200" u="sng" dirty="0">
                          <a:effectLst/>
                        </a:rPr>
                        <a:t>Stereotypes: Attitudes</a:t>
                      </a:r>
                    </a:p>
                    <a:p>
                      <a:pPr marL="285750" lvl="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543050" algn="l"/>
                        </a:tabLst>
                      </a:pPr>
                      <a:r>
                        <a:rPr lang="en-US" sz="1600" u="none" dirty="0">
                          <a:effectLst/>
                        </a:rPr>
                        <a:t>S</a:t>
                      </a:r>
                      <a:r>
                        <a:rPr lang="en-GB" sz="1600" u="none" dirty="0" err="1">
                          <a:effectLst/>
                        </a:rPr>
                        <a:t>tereotypes</a:t>
                      </a:r>
                      <a:r>
                        <a:rPr lang="en-GB" sz="1600" u="none" dirty="0">
                          <a:effectLst/>
                        </a:rPr>
                        <a:t> influence our ideas and opinions. </a:t>
                      </a:r>
                    </a:p>
                    <a:p>
                      <a:pPr marL="285750" lvl="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543050" algn="l"/>
                        </a:tabLst>
                      </a:pPr>
                      <a:r>
                        <a:rPr lang="en-US" sz="1600" u="none" dirty="0">
                          <a:effectLst/>
                        </a:rPr>
                        <a:t>C</a:t>
                      </a:r>
                      <a:r>
                        <a:rPr lang="en-GB" sz="1600" u="none" dirty="0" err="1">
                          <a:effectLst/>
                        </a:rPr>
                        <a:t>hanges</a:t>
                      </a:r>
                      <a:r>
                        <a:rPr lang="en-GB" sz="1600" u="none" dirty="0">
                          <a:effectLst/>
                        </a:rPr>
                        <a:t> can be made by respectfully challenging someone else's opinions. </a:t>
                      </a:r>
                    </a:p>
                  </a:txBody>
                  <a:tcPr marL="68580" marR="68580" marT="0" marB="0">
                    <a:solidFill>
                      <a:srgbClr val="FFCCFF">
                        <a:alpha val="7411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8296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1543050" algn="l"/>
                        </a:tabLst>
                      </a:pPr>
                      <a:r>
                        <a:rPr lang="en-GB" sz="1200" u="sng" dirty="0">
                          <a:effectLst/>
                        </a:rPr>
                        <a:t>Challenging stereotypes</a:t>
                      </a:r>
                    </a:p>
                    <a:p>
                      <a:pPr marL="285750" lvl="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543050" algn="l"/>
                        </a:tabLst>
                      </a:pPr>
                      <a:r>
                        <a:rPr lang="en-US" sz="1600" u="none" dirty="0">
                          <a:effectLst/>
                        </a:rPr>
                        <a:t>Stereotyping can happen when people have limited information about a person or group of people.</a:t>
                      </a:r>
                    </a:p>
                    <a:p>
                      <a:pPr marL="285750" lvl="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543050" algn="l"/>
                        </a:tabLst>
                      </a:pPr>
                      <a:r>
                        <a:rPr lang="en-US" sz="1600" u="none" dirty="0">
                          <a:effectLst/>
                        </a:rPr>
                        <a:t>Stereotypes can have negative consequences but they can be challenged.</a:t>
                      </a:r>
                      <a:endParaRPr lang="en-GB" sz="1600" u="none" dirty="0">
                        <a:effectLst/>
                      </a:endParaRPr>
                    </a:p>
                  </a:txBody>
                  <a:tcPr marL="68580" marR="68580" marT="0" marB="0">
                    <a:solidFill>
                      <a:srgbClr val="FFCCFF">
                        <a:alpha val="7411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3020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1543050" algn="l"/>
                        </a:tabLst>
                      </a:pPr>
                      <a:r>
                        <a:rPr lang="en-GB" sz="1200" u="sng" dirty="0">
                          <a:effectLst/>
                        </a:rPr>
                        <a:t>Resolving conflict</a:t>
                      </a:r>
                    </a:p>
                    <a:p>
                      <a:pPr marL="285750" lvl="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543050" algn="l"/>
                        </a:tabLst>
                      </a:pPr>
                      <a:r>
                        <a:rPr lang="en-US" sz="1600" u="none" dirty="0">
                          <a:effectLst/>
                        </a:rPr>
                        <a:t>Conflicts can happen between people but there are strategies we can use to overcome these.</a:t>
                      </a:r>
                    </a:p>
                    <a:p>
                      <a:pPr marL="285750" lvl="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543050" algn="l"/>
                        </a:tabLst>
                      </a:pPr>
                      <a:r>
                        <a:rPr lang="en-US" sz="1600" u="none" dirty="0">
                          <a:effectLst/>
                        </a:rPr>
                        <a:t>S</a:t>
                      </a:r>
                      <a:r>
                        <a:rPr lang="en-GB" sz="1600" u="none" dirty="0" err="1">
                          <a:effectLst/>
                        </a:rPr>
                        <a:t>eeing</a:t>
                      </a:r>
                      <a:r>
                        <a:rPr lang="en-GB" sz="1600" u="none" dirty="0">
                          <a:effectLst/>
                        </a:rPr>
                        <a:t> things from their perspective means; considering what they would think and feel. </a:t>
                      </a:r>
                    </a:p>
                  </a:txBody>
                  <a:tcPr marL="68580" marR="68580" marT="0" marB="0">
                    <a:solidFill>
                      <a:srgbClr val="FFCCFF">
                        <a:alpha val="7411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5834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1543050" algn="l"/>
                        </a:tabLst>
                      </a:pPr>
                      <a:r>
                        <a:rPr lang="en-US" sz="1200" u="sng" dirty="0">
                          <a:effectLst/>
                        </a:rPr>
                        <a:t>Change and loss</a:t>
                      </a:r>
                    </a:p>
                    <a:p>
                      <a:pPr marL="285750" lvl="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543050" algn="l"/>
                        </a:tabLst>
                      </a:pPr>
                      <a:r>
                        <a:rPr lang="en-US" sz="1600" u="none" dirty="0">
                          <a:effectLst/>
                        </a:rPr>
                        <a:t>the feelings and the process we go through when someone dies are called ‘grief’ or ‘grieving’. </a:t>
                      </a:r>
                      <a:endParaRPr lang="en-GB" sz="1600" u="none" dirty="0">
                        <a:effectLst/>
                      </a:endParaRPr>
                    </a:p>
                  </a:txBody>
                  <a:tcPr marL="68580" marR="68580" marT="0" marB="0">
                    <a:solidFill>
                      <a:srgbClr val="FFCCFF">
                        <a:alpha val="7411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542662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495126" y="116927"/>
            <a:ext cx="1292730" cy="1013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42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0E15558E6A23469C0976DE1268E14D" ma:contentTypeVersion="13" ma:contentTypeDescription="Create a new document." ma:contentTypeScope="" ma:versionID="ee7d6a8ccf3b9b765ee109863de038cd">
  <xsd:schema xmlns:xsd="http://www.w3.org/2001/XMLSchema" xmlns:xs="http://www.w3.org/2001/XMLSchema" xmlns:p="http://schemas.microsoft.com/office/2006/metadata/properties" xmlns:ns2="fa9eaaf2-8dc7-4ebb-83f3-99938bfb8ee0" xmlns:ns3="bb438815-5bee-4dbe-9cb4-1a6711940c6b" targetNamespace="http://schemas.microsoft.com/office/2006/metadata/properties" ma:root="true" ma:fieldsID="449cc6a08588a2e43d5439a91762989c" ns2:_="" ns3:_="">
    <xsd:import namespace="fa9eaaf2-8dc7-4ebb-83f3-99938bfb8ee0"/>
    <xsd:import namespace="bb438815-5bee-4dbe-9cb4-1a6711940c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9eaaf2-8dc7-4ebb-83f3-99938bfb8e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07d78c48-43eb-4b88-8536-2fb462f28f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438815-5bee-4dbe-9cb4-1a6711940c6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c2e4f1e4-0f33-46dd-ad79-f579cfe02e33}" ma:internalName="TaxCatchAll" ma:showField="CatchAllData" ma:web="bb438815-5bee-4dbe-9cb4-1a6711940c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b438815-5bee-4dbe-9cb4-1a6711940c6b" xsi:nil="true"/>
    <lcf76f155ced4ddcb4097134ff3c332f xmlns="fa9eaaf2-8dc7-4ebb-83f3-99938bfb8ee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B45A98F-B485-4213-843A-389A022B0A40}"/>
</file>

<file path=customXml/itemProps2.xml><?xml version="1.0" encoding="utf-8"?>
<ds:datastoreItem xmlns:ds="http://schemas.openxmlformats.org/officeDocument/2006/customXml" ds:itemID="{D01F0E71-CA10-4E75-8B12-A59FF6956E21}"/>
</file>

<file path=customXml/itemProps3.xml><?xml version="1.0" encoding="utf-8"?>
<ds:datastoreItem xmlns:ds="http://schemas.openxmlformats.org/officeDocument/2006/customXml" ds:itemID="{CF41B4C9-7968-44A3-AAFF-8FD0B5BB450A}"/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255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Symbol</vt:lpstr>
      <vt:lpstr>Times New Roman</vt:lpstr>
      <vt:lpstr>XCCW Joined 12a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Rea Siddons</dc:creator>
  <cp:lastModifiedBy>Ghislaine Pell</cp:lastModifiedBy>
  <cp:revision>10</cp:revision>
  <dcterms:created xsi:type="dcterms:W3CDTF">2023-04-13T15:09:09Z</dcterms:created>
  <dcterms:modified xsi:type="dcterms:W3CDTF">2023-08-18T19:52:18Z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0x010100CB0E15558E6A23469C0976DE1268E14D</vt:lpwstr>
  </property>
</Properties>
</file>